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74" r:id="rId4"/>
    <p:sldId id="265" r:id="rId5"/>
    <p:sldId id="273" r:id="rId6"/>
    <p:sldId id="289" r:id="rId7"/>
    <p:sldId id="290" r:id="rId8"/>
    <p:sldId id="291" r:id="rId9"/>
    <p:sldId id="288" r:id="rId10"/>
    <p:sldId id="283" r:id="rId11"/>
    <p:sldId id="279" r:id="rId12"/>
  </p:sldIdLst>
  <p:sldSz cx="13004800" cy="9753600"/>
  <p:notesSz cx="6858000" cy="9144000"/>
  <p:defaultTextStyle>
    <a:defPPr>
      <a:defRPr lang="id-ID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indent="1143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indent="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indent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indent="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410" y="-34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id-ID" noProof="0" smtClean="0">
                <a:sym typeface="Noteworthy Bold" charset="0"/>
              </a:rPr>
              <a:t>Second level</a:t>
            </a:r>
          </a:p>
          <a:p>
            <a:pPr lvl="2"/>
            <a:r>
              <a:rPr lang="id-ID" noProof="0" smtClean="0">
                <a:sym typeface="Noteworthy Bold" charset="0"/>
              </a:rPr>
              <a:t>Third level</a:t>
            </a:r>
          </a:p>
          <a:p>
            <a:pPr lvl="3"/>
            <a:r>
              <a:rPr lang="id-ID" noProof="0" smtClean="0">
                <a:sym typeface="Noteworthy Bold" charset="0"/>
              </a:rPr>
              <a:t>Fourth level</a:t>
            </a:r>
          </a:p>
          <a:p>
            <a:pPr lvl="4"/>
            <a:r>
              <a:rPr lang="id-ID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8208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29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87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1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>
              <a:sym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id-ID" smtClean="0">
                <a:sym typeface="Helvetica Light" charset="0"/>
              </a:rPr>
              <a:t>Second level</a:t>
            </a:r>
          </a:p>
          <a:p>
            <a:pPr lvl="2"/>
            <a:r>
              <a:rPr lang="id-ID" smtClean="0">
                <a:sym typeface="Helvetica Light" charset="0"/>
              </a:rPr>
              <a:t>Third level</a:t>
            </a:r>
          </a:p>
          <a:p>
            <a:pPr lvl="3"/>
            <a:r>
              <a:rPr lang="id-ID" smtClean="0">
                <a:sym typeface="Helvetica Light" charset="0"/>
              </a:rPr>
              <a:t>Fourth level</a:t>
            </a:r>
          </a:p>
          <a:p>
            <a:pPr lvl="4"/>
            <a:r>
              <a:rPr lang="id-ID" smtClean="0">
                <a:sym typeface="Helvetica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381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762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1143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524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905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23622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8194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32766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7338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grindo.tm.itb.ac.i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76425"/>
            <a:ext cx="13004800" cy="3565525"/>
          </a:xfrm>
        </p:spPr>
        <p:txBody>
          <a:bodyPr lIns="126435" tIns="72248" rIns="126435" bIns="72248"/>
          <a:lstStyle/>
          <a:p>
            <a:pPr defTabSz="1300163" eaLnBrk="1"/>
            <a: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Ministry of Research&amp;Technology Higher Education</a:t>
            </a:r>
            <a:b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</a:br>
            <a: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University of Gadjah Mada</a:t>
            </a:r>
            <a:b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</a:br>
            <a: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British Council</a:t>
            </a:r>
            <a:br>
              <a:rPr lang="id-ID" sz="40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</a:br>
            <a:endParaRPr lang="id-ID" sz="4000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5588000"/>
            <a:ext cx="10872787" cy="3860800"/>
          </a:xfrm>
        </p:spPr>
        <p:txBody>
          <a:bodyPr lIns="126435" tIns="72248" rIns="126435" bIns="72248" anchor="t"/>
          <a:lstStyle/>
          <a:p>
            <a:pPr marL="0" indent="0" algn="ctr" defTabSz="1300163" eaLnBrk="1">
              <a:lnSpc>
                <a:spcPct val="90000"/>
              </a:lnSpc>
              <a:spcBef>
                <a:spcPts val="600"/>
              </a:spcBef>
              <a:buSzTx/>
              <a:buFontTx/>
              <a:buNone/>
            </a:pPr>
            <a:r>
              <a:rPr lang="id-ID" sz="36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Tutuka Ariadji</a:t>
            </a:r>
            <a:endParaRPr lang="id-ID" sz="3600" dirty="0" smtClean="0">
              <a:solidFill>
                <a:srgbClr val="88888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0" indent="0" algn="ctr" defTabSz="1300163" eaLnBrk="1">
              <a:lnSpc>
                <a:spcPct val="90000"/>
              </a:lnSpc>
              <a:spcBef>
                <a:spcPts val="600"/>
              </a:spcBef>
              <a:buSzTx/>
              <a:buFontTx/>
              <a:buNone/>
            </a:pPr>
            <a:r>
              <a:rPr lang="id-ID" sz="34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Faculty of Mining and Petroleum Engineering-ITB</a:t>
            </a:r>
          </a:p>
          <a:p>
            <a:pPr marL="0" indent="0" algn="ctr" defTabSz="1300163" eaLnBrk="1">
              <a:lnSpc>
                <a:spcPct val="90000"/>
              </a:lnSpc>
              <a:spcBef>
                <a:spcPts val="600"/>
              </a:spcBef>
              <a:buSzTx/>
              <a:buFontTx/>
              <a:buNone/>
            </a:pPr>
            <a:endParaRPr lang="id-ID" sz="3600" b="1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0" indent="0" algn="ctr" defTabSz="1300163" eaLnBrk="1">
              <a:lnSpc>
                <a:spcPct val="90000"/>
              </a:lnSpc>
              <a:spcBef>
                <a:spcPts val="600"/>
              </a:spcBef>
              <a:buSzTx/>
              <a:buFontTx/>
              <a:buNone/>
            </a:pPr>
            <a:r>
              <a:rPr lang="id-ID" sz="3600" b="1" dirty="0" smtClean="0">
                <a:latin typeface="Noteworthy Light" charset="0"/>
                <a:ea typeface="Noteworthy Light" charset="0"/>
                <a:cs typeface="Noteworthy Light" charset="0"/>
                <a:sym typeface="Noteworthy Light" charset="0"/>
              </a:rPr>
              <a:t>Jogyakarta</a:t>
            </a:r>
            <a:endParaRPr lang="id-ID" sz="3600" b="1" dirty="0" smtClean="0">
              <a:solidFill>
                <a:srgbClr val="88888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0" indent="0" algn="ctr" defTabSz="1300163" eaLnBrk="1">
              <a:lnSpc>
                <a:spcPct val="90000"/>
              </a:lnSpc>
              <a:spcBef>
                <a:spcPts val="600"/>
              </a:spcBef>
              <a:buSzTx/>
              <a:buFontTx/>
              <a:buNone/>
            </a:pPr>
            <a:r>
              <a:rPr lang="id-ID" sz="36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March 4, 2015</a:t>
            </a:r>
            <a:endParaRPr lang="id-ID" sz="3600" dirty="0" smtClean="0">
              <a:solidFill>
                <a:srgbClr val="88888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58838" y="304800"/>
            <a:ext cx="11075987" cy="1365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6435" tIns="72248" rIns="126435" bIns="72248"/>
          <a:lstStyle/>
          <a:p>
            <a:pPr defTabSz="1300163">
              <a:defRPr/>
            </a:pPr>
            <a:r>
              <a:rPr lang="id-ID" sz="3900" b="1" dirty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 </a:t>
            </a:r>
            <a:endParaRPr lang="id-ID" sz="2500" dirty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1300163">
              <a:defRPr/>
            </a:pPr>
            <a:r>
              <a:rPr lang="id-ID" sz="3900" b="1" dirty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NATIONAL ENERGY CHALLENGES</a:t>
            </a:r>
            <a:endParaRPr lang="id-ID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7"/>
          <p:cNvSpPr txBox="1">
            <a:spLocks noChangeArrowheads="1"/>
          </p:cNvSpPr>
          <p:nvPr/>
        </p:nvSpPr>
        <p:spPr bwMode="auto">
          <a:xfrm>
            <a:off x="287338" y="233363"/>
            <a:ext cx="12717462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id-ID" sz="4000" b="1" dirty="0" smtClean="0">
                <a:latin typeface="Cambria" pitchFamily="18" charset="0"/>
              </a:rPr>
              <a:t>Research Consortium: </a:t>
            </a:r>
            <a:r>
              <a:rPr lang="en-US" sz="4000" b="1" dirty="0" err="1" smtClean="0">
                <a:latin typeface="Cambria" pitchFamily="18" charset="0"/>
              </a:rPr>
              <a:t>O</a:t>
            </a:r>
            <a:r>
              <a:rPr lang="en-US" sz="4000" b="1" dirty="0" err="1" smtClean="0">
                <a:solidFill>
                  <a:srgbClr val="FF0000"/>
                </a:solidFill>
                <a:latin typeface="Cambria" pitchFamily="18" charset="0"/>
              </a:rPr>
              <a:t>G</a:t>
            </a:r>
            <a:r>
              <a:rPr lang="en-US" sz="4000" b="1" dirty="0" err="1" smtClean="0">
                <a:solidFill>
                  <a:srgbClr val="0125BF"/>
                </a:solidFill>
                <a:latin typeface="Cambria" pitchFamily="18" charset="0"/>
              </a:rPr>
              <a:t>RINDO</a:t>
            </a:r>
            <a:endParaRPr lang="en-US" sz="4000" b="1" dirty="0">
              <a:solidFill>
                <a:srgbClr val="0125BF"/>
              </a:solidFill>
              <a:latin typeface="Cambria" pitchFamily="18" charset="0"/>
            </a:endParaRPr>
          </a:p>
          <a:p>
            <a:r>
              <a:rPr lang="en-US" sz="3200" dirty="0">
                <a:latin typeface="Cambria" pitchFamily="18" charset="0"/>
              </a:rPr>
              <a:t>Oil and Gas Recovery for Indonesia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787400" y="1447800"/>
            <a:ext cx="11704638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/>
          <a:lstStyle/>
          <a:p>
            <a:pPr marL="487672" indent="-487672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800" b="1" kern="0" dirty="0">
                <a:solidFill>
                  <a:srgbClr val="FF0000"/>
                </a:solidFill>
                <a:latin typeface="Cambria" pitchFamily="18" charset="0"/>
                <a:cs typeface="Arial" charset="0"/>
              </a:rPr>
              <a:t>Website</a:t>
            </a:r>
            <a:r>
              <a:rPr lang="en-US" sz="2800" b="1" kern="0" dirty="0">
                <a:solidFill>
                  <a:schemeClr val="accent2"/>
                </a:solidFill>
                <a:latin typeface="Cambria" pitchFamily="18" charset="0"/>
                <a:cs typeface="Arial" charset="0"/>
              </a:rPr>
              <a:t> </a:t>
            </a:r>
            <a:r>
              <a:rPr lang="en-US" sz="2800" b="1" kern="0" dirty="0">
                <a:latin typeface="Cambria" pitchFamily="18" charset="0"/>
                <a:cs typeface="Arial" charset="0"/>
                <a:hlinkClick r:id="rId2"/>
              </a:rPr>
              <a:t>http://ogrindo.tm.itb.ac.id</a:t>
            </a:r>
            <a:endParaRPr lang="en-US" sz="2800" b="1" kern="0" dirty="0">
              <a:latin typeface="Cambria" pitchFamily="18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8775" y="2305050"/>
            <a:ext cx="6072188" cy="7143750"/>
          </a:xfrm>
          <a:prstGeom prst="rect">
            <a:avLst/>
          </a:prstGeom>
        </p:spPr>
        <p:txBody>
          <a:bodyPr lIns="130046" tIns="65023" rIns="130046" bIns="65023"/>
          <a:lstStyle/>
          <a:p>
            <a:pPr marL="731509" indent="-731509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defRPr/>
            </a:pPr>
            <a:r>
              <a:rPr lang="id-ID" sz="3700" dirty="0">
                <a:latin typeface="Cambria" pitchFamily="18" charset="0"/>
                <a:cs typeface="+mn-cs"/>
              </a:rPr>
              <a:t>On Going Research Topics: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 err="1">
                <a:latin typeface="Cambria" pitchFamily="18" charset="0"/>
                <a:cs typeface="+mn-cs"/>
              </a:rPr>
              <a:t>EOR</a:t>
            </a:r>
            <a:r>
              <a:rPr lang="en-US" sz="3700" dirty="0">
                <a:latin typeface="Cambria" pitchFamily="18" charset="0"/>
                <a:cs typeface="+mn-cs"/>
              </a:rPr>
              <a:t> Screening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 err="1">
                <a:latin typeface="Cambria" pitchFamily="18" charset="0"/>
                <a:cs typeface="Arial" charset="0"/>
              </a:rPr>
              <a:t>Waterflooding</a:t>
            </a:r>
            <a:endParaRPr lang="en-US" sz="3700" dirty="0">
              <a:latin typeface="Cambria" pitchFamily="18" charset="0"/>
              <a:cs typeface="Arial" charset="0"/>
            </a:endParaRP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Arial" charset="0"/>
              </a:rPr>
              <a:t>Polymer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+mn-cs"/>
              </a:rPr>
              <a:t>MEOR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Arial" charset="0"/>
              </a:rPr>
              <a:t>Sand Control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Arial" charset="0"/>
              </a:rPr>
              <a:t>Surfactant 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+mn-cs"/>
              </a:rPr>
              <a:t>CO2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Arial" charset="0"/>
              </a:rPr>
              <a:t>Production Optimization</a:t>
            </a:r>
          </a:p>
          <a:p>
            <a:pPr marL="731509" indent="-731509" algn="just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+mj-lt"/>
              <a:buAutoNum type="arabicPeriod"/>
              <a:defRPr/>
            </a:pPr>
            <a:r>
              <a:rPr lang="en-US" sz="3700" dirty="0">
                <a:latin typeface="Cambria" pitchFamily="18" charset="0"/>
                <a:cs typeface="+mn-cs"/>
              </a:rPr>
              <a:t>Nitrogen</a:t>
            </a:r>
          </a:p>
          <a:p>
            <a:pPr marL="390138" indent="-390138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3700" dirty="0">
              <a:latin typeface="Cambria" pitchFamily="18" charset="0"/>
              <a:cs typeface="+mn-cs"/>
            </a:endParaRP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>
          <a:xfrm>
            <a:off x="6073775" y="2233613"/>
            <a:ext cx="6931025" cy="7177087"/>
          </a:xfrm>
        </p:spPr>
        <p:txBody>
          <a:bodyPr/>
          <a:lstStyle/>
          <a:p>
            <a:pPr marL="1381125" indent="-730250" eaLnBrk="1" hangingPunct="1">
              <a:buFontTx/>
              <a:buNone/>
            </a:pPr>
            <a:r>
              <a:rPr lang="en-US" sz="3600" smtClean="0">
                <a:latin typeface="Cambria" pitchFamily="18" charset="0"/>
              </a:rPr>
              <a:t>Current</a:t>
            </a:r>
            <a:r>
              <a:rPr lang="id-ID" sz="3600" smtClean="0">
                <a:latin typeface="Cambria" pitchFamily="18" charset="0"/>
              </a:rPr>
              <a:t> Members:</a:t>
            </a:r>
            <a:endParaRPr lang="en-US" sz="3600" smtClean="0">
              <a:latin typeface="Cambria" pitchFamily="18" charset="0"/>
            </a:endParaRP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BP Migas (Supporting)</a:t>
            </a: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Chevron Pacific Indonesia</a:t>
            </a: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CNOOC, SES Ltd.</a:t>
            </a: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PT. Pertamina (Persero)</a:t>
            </a: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TOTAL E&amp;P INDONESIE</a:t>
            </a:r>
          </a:p>
          <a:p>
            <a:pPr marL="1381125" lvl="1" indent="-730250" eaLnBrk="1" hangingPunct="1">
              <a:buFont typeface="Calibri" pitchFamily="34" charset="0"/>
              <a:buAutoNum type="arabicPeriod"/>
            </a:pPr>
            <a:r>
              <a:rPr lang="en-US" sz="3600" smtClean="0">
                <a:latin typeface="Cambria" pitchFamily="18" charset="0"/>
              </a:rPr>
              <a:t>INDOSPEC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49288" y="390525"/>
            <a:ext cx="11704637" cy="1625600"/>
          </a:xfrm>
        </p:spPr>
        <p:txBody>
          <a:bodyPr lIns="126435" tIns="72248" rIns="126435" bIns="72248"/>
          <a:lstStyle/>
          <a:p>
            <a:pPr eaLnBrk="1"/>
            <a:endParaRPr lang="id-ID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9288" y="2274888"/>
            <a:ext cx="11704637" cy="6437312"/>
          </a:xfrm>
        </p:spPr>
        <p:txBody>
          <a:bodyPr lIns="126435" tIns="72248" rIns="126435" bIns="72248" anchor="t"/>
          <a:lstStyle/>
          <a:p>
            <a:pPr marL="0" indent="0" algn="ctr" defTabSz="1300163" eaLnBrk="1">
              <a:spcBef>
                <a:spcPts val="700"/>
              </a:spcBef>
              <a:buSzTx/>
              <a:buFontTx/>
              <a:buNone/>
            </a:pPr>
            <a:r>
              <a:rPr lang="id-ID" sz="450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terimakasih</a:t>
            </a:r>
            <a:endParaRPr lang="id-ID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04800" cy="9448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44525" y="0"/>
            <a:ext cx="11704638" cy="1519214"/>
          </a:xfrm>
        </p:spPr>
        <p:txBody>
          <a:bodyPr lIns="126435" tIns="72248" rIns="126435" bIns="72248"/>
          <a:lstStyle/>
          <a:p>
            <a:pPr defTabSz="1300163" eaLnBrk="1"/>
            <a:r>
              <a:rPr lang="id-ID" sz="34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National Production versus Consumption:</a:t>
            </a:r>
            <a:r>
              <a:rPr lang="id-ID" sz="32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/>
            </a:r>
            <a:br>
              <a:rPr lang="id-ID" sz="3200" b="1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</a:br>
            <a:r>
              <a:rPr lang="id-ID" sz="36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if no significant New Fields, Ehanced Oil Recovery</a:t>
            </a:r>
            <a:endParaRPr lang="id-ID" sz="3600" dirty="0" smtClean="0"/>
          </a:p>
        </p:txBody>
      </p:sp>
      <p:pic>
        <p:nvPicPr>
          <p:cNvPr id="5123" name="Picture 2" descr="image5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62113"/>
            <a:ext cx="13004800" cy="760412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5124" name="Line 3"/>
          <p:cNvSpPr>
            <a:spLocks noChangeShapeType="1"/>
          </p:cNvSpPr>
          <p:nvPr/>
        </p:nvSpPr>
        <p:spPr bwMode="auto">
          <a:xfrm flipH="1">
            <a:off x="12190413" y="3556000"/>
            <a:ext cx="1587" cy="3352800"/>
          </a:xfrm>
          <a:prstGeom prst="line">
            <a:avLst/>
          </a:prstGeom>
          <a:noFill/>
          <a:ln w="92075">
            <a:solidFill>
              <a:srgbClr val="4A7EBB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5125" name="Rectangle 4"/>
          <p:cNvSpPr>
            <a:spLocks/>
          </p:cNvSpPr>
          <p:nvPr/>
        </p:nvSpPr>
        <p:spPr bwMode="auto">
          <a:xfrm>
            <a:off x="7216775" y="3452813"/>
            <a:ext cx="3756025" cy="15176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/>
          <a:lstStyle/>
          <a:p>
            <a:pPr algn="l" defTabSz="1300163"/>
            <a:r>
              <a:rPr lang="id-ID" sz="4500">
                <a:latin typeface="Helvetica" charset="0"/>
                <a:ea typeface="Helvetica" charset="0"/>
                <a:cs typeface="Helvetica" charset="0"/>
                <a:sym typeface="Helvetica" charset="0"/>
              </a:rPr>
              <a:t>Consumption</a:t>
            </a:r>
            <a:endParaRPr lang="id-ID"/>
          </a:p>
        </p:txBody>
      </p:sp>
      <p:sp>
        <p:nvSpPr>
          <p:cNvPr id="5126" name="Rectangle 5"/>
          <p:cNvSpPr>
            <a:spLocks/>
          </p:cNvSpPr>
          <p:nvPr/>
        </p:nvSpPr>
        <p:spPr bwMode="auto">
          <a:xfrm>
            <a:off x="7573963" y="6376988"/>
            <a:ext cx="3498850" cy="83026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/>
          <a:lstStyle/>
          <a:p>
            <a:pPr algn="l" defTabSz="1300163"/>
            <a:r>
              <a:rPr lang="id-ID" sz="4500">
                <a:latin typeface="Helvetica" charset="0"/>
                <a:ea typeface="Helvetica" charset="0"/>
                <a:cs typeface="Helvetica" charset="0"/>
                <a:sym typeface="Helvetica" charset="0"/>
              </a:rPr>
              <a:t>Production</a:t>
            </a:r>
            <a:endParaRPr lang="id-ID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8013" y="303213"/>
            <a:ext cx="11704637" cy="930275"/>
          </a:xfrm>
          <a:ln cap="flat"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lIns="126435" tIns="72248" rIns="126435" bIns="72248"/>
          <a:lstStyle/>
          <a:p>
            <a:pPr defTabSz="1300163" eaLnBrk="1">
              <a:defRPr/>
            </a:pPr>
            <a:r>
              <a:rPr lang="id-ID" dirty="0" smtClean="0"/>
              <a:t>Oil Business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3213" y="1217613"/>
            <a:ext cx="12396787" cy="8129587"/>
          </a:xfrm>
        </p:spPr>
        <p:txBody>
          <a:bodyPr lIns="126435" tIns="72248" rIns="126435" bIns="72248" anchor="t"/>
          <a:lstStyle/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Tx/>
              <a:buNone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History: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Export 2004-2011: 380,000 Barrel Oil Per Day (BOPD)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Average National Oil Production: 900,000 BOPD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Import  Crude Oil : 300,000 BOPD (data BPS),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Crude Oil for National Needs:  820,000 BOPD 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National Oil Consumtion 2013 : 1,500,000 BOPD, thus, lack of 650,000-700,000 BOPD.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endParaRPr lang="id-ID" sz="3600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Tx/>
              <a:buNone/>
            </a:pP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In 2030,  </a:t>
            </a:r>
            <a:r>
              <a:rPr lang="id-ID" sz="36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if no significant New Fields, Ehanced Oil Recovery</a:t>
            </a:r>
            <a:r>
              <a:rPr lang="id-ID" sz="36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, National Oil Production: 500,000 BOPD, the National Oil Consumption is 2,1  million BOPD, thus it needs 1,6 million BOPD.</a:t>
            </a:r>
          </a:p>
          <a:p>
            <a:pPr marL="393700" indent="-393700" defTabSz="1300163" eaLnBrk="1">
              <a:spcBef>
                <a:spcPts val="700"/>
              </a:spcBef>
              <a:buClr>
                <a:srgbClr val="000000"/>
              </a:buClr>
              <a:buFont typeface="ArialMT" charset="0"/>
              <a:buChar char="•"/>
            </a:pPr>
            <a:endParaRPr lang="id-ID" sz="3600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573088" y="0"/>
            <a:ext cx="11704637" cy="1625600"/>
          </a:xfrm>
        </p:spPr>
        <p:txBody>
          <a:bodyPr lIns="126435" tIns="72248" rIns="126435" bIns="72248"/>
          <a:lstStyle/>
          <a:p>
            <a:pPr defTabSz="1300163" eaLnBrk="1"/>
            <a:r>
              <a:rPr lang="id-ID" sz="4000" b="1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National Oil Reserves: Constantly Decreases </a:t>
            </a:r>
            <a:endParaRPr lang="id-ID" sz="400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60363" y="1519238"/>
          <a:ext cx="12644437" cy="711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3" imgW="0" imgH="0" progId="MSGraph.Chart.8">
                  <p:embed/>
                </p:oleObj>
              </mc:Choice>
              <mc:Fallback>
                <p:oleObj name="Chart" r:id="rId3" imgW="0" imgH="0" progId="MSGraph.Chart.8">
                  <p:embed/>
                  <p:pic>
                    <p:nvPicPr>
                      <p:cNvPr id="0" name="Object 2"/>
                      <p:cNvPicPr>
                        <a:picLocks noChangeAspect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1519238"/>
                        <a:ext cx="12644437" cy="711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rnd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49288" y="390525"/>
            <a:ext cx="11704637" cy="1625600"/>
          </a:xfrm>
        </p:spPr>
        <p:txBody>
          <a:bodyPr lIns="126435" tIns="72248" rIns="126435" bIns="72248"/>
          <a:lstStyle/>
          <a:p>
            <a:pPr defTabSz="1300163" eaLnBrk="1"/>
            <a:r>
              <a:rPr lang="id-ID" sz="560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Indonsia Energy (Mixed) 2014-2050</a:t>
            </a:r>
            <a:endParaRPr lang="id-ID" smtClean="0"/>
          </a:p>
        </p:txBody>
      </p:sp>
      <p:pic>
        <p:nvPicPr>
          <p:cNvPr id="7171" name="Picture 2" descr="imag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5663" y="2274888"/>
            <a:ext cx="8751887" cy="64373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836613"/>
          </a:xfrm>
        </p:spPr>
        <p:txBody>
          <a:bodyPr/>
          <a:lstStyle/>
          <a:p>
            <a:pPr eaLnBrk="1"/>
            <a:r>
              <a:rPr lang="id-ID" sz="4000" smtClean="0"/>
              <a:t>Energy Mixed Composition</a:t>
            </a:r>
          </a:p>
        </p:txBody>
      </p:sp>
      <p:pic>
        <p:nvPicPr>
          <p:cNvPr id="8195" name="Picture 2" descr="D:\Presentasi\UGM-British Council\Peraturan-Pemerintah-KEBIJAKAN-ENERGI-NASIONAL-RPP-KEN-copy_048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7400" y="1073150"/>
            <a:ext cx="11572875" cy="8680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908050"/>
          </a:xfrm>
        </p:spPr>
        <p:txBody>
          <a:bodyPr/>
          <a:lstStyle/>
          <a:p>
            <a:pPr eaLnBrk="1"/>
            <a:r>
              <a:rPr lang="id-ID" sz="4000" smtClean="0"/>
              <a:t>Fossil Energy Consumption</a:t>
            </a:r>
          </a:p>
        </p:txBody>
      </p:sp>
      <p:pic>
        <p:nvPicPr>
          <p:cNvPr id="9219" name="Picture 2" descr="D:\Presentasi\UGM-British Council\Peraturan-Pemerintah-KEBIJAKAN-ENERGI-NASIONAL-RPP-KEN-copy_049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30275" y="1235075"/>
            <a:ext cx="11358563" cy="8518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15988" y="0"/>
            <a:ext cx="10464800" cy="1050925"/>
          </a:xfrm>
        </p:spPr>
        <p:txBody>
          <a:bodyPr/>
          <a:lstStyle/>
          <a:p>
            <a:pPr eaLnBrk="1"/>
            <a:r>
              <a:rPr lang="id-ID" sz="4000" dirty="0" smtClean="0"/>
              <a:t>ITB Research and Projects on Energy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01608" y="1019148"/>
            <a:ext cx="11930105" cy="8734452"/>
          </a:xfrm>
        </p:spPr>
        <p:txBody>
          <a:bodyPr/>
          <a:lstStyle/>
          <a:p>
            <a:pPr eaLnBrk="1">
              <a:spcBef>
                <a:spcPct val="50000"/>
              </a:spcBef>
              <a:buNone/>
            </a:pPr>
            <a:r>
              <a:rPr lang="id-ID" sz="4000" b="1" dirty="0" smtClean="0"/>
              <a:t>Center for Research on Energy Policy (1980)</a:t>
            </a:r>
            <a:endParaRPr lang="id-ID" sz="4000" b="1" dirty="0" smtClean="0">
              <a:solidFill>
                <a:schemeClr val="tx1"/>
              </a:solidFill>
              <a:latin typeface="Humanst521 BT"/>
            </a:endParaRPr>
          </a:p>
          <a:p>
            <a:pPr eaLnBrk="1">
              <a:spcBef>
                <a:spcPct val="50000"/>
              </a:spcBef>
              <a:buNone/>
            </a:pPr>
            <a:r>
              <a:rPr lang="id-ID" sz="4000" b="1" dirty="0" smtClean="0">
                <a:solidFill>
                  <a:schemeClr val="tx1"/>
                </a:solidFill>
                <a:latin typeface="Humanst521 BT"/>
              </a:rPr>
              <a:t>Studies:</a:t>
            </a:r>
          </a:p>
          <a:p>
            <a:pPr eaLnBrk="1">
              <a:spcBef>
                <a:spcPct val="50000"/>
              </a:spcBef>
              <a:buFont typeface="Arial" pitchFamily="34" charset="0"/>
              <a:buChar char="•"/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Subsurface Survey, Mapping, Modelling (biggest)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Oil &amp; Gas Field Development Studies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Coal: Steam Power Generator, Gassification, Design Support (Soil, Ocean, Electrical) 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New Energy: Detail Design Power Generator using Garbage, Feasibilty Solar Power, Microhydro Power 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  <a:buNone/>
            </a:pPr>
            <a:r>
              <a:rPr lang="id-ID" sz="4000" b="1" dirty="0" smtClean="0">
                <a:solidFill>
                  <a:schemeClr val="tx1"/>
                </a:solidFill>
                <a:latin typeface="Humanst521 BT"/>
              </a:rPr>
              <a:t>Studies and Products: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Solar Cell: SOLARE  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EOR Chemicals: Surfactant</a:t>
            </a:r>
          </a:p>
          <a:p>
            <a:pPr algn="just" eaLnBrk="1">
              <a:lnSpc>
                <a:spcPct val="90000"/>
              </a:lnSpc>
              <a:spcBef>
                <a:spcPct val="20000"/>
              </a:spcBef>
            </a:pPr>
            <a:r>
              <a:rPr lang="id-ID" sz="3600" b="1" dirty="0" smtClean="0">
                <a:solidFill>
                  <a:schemeClr val="tx1"/>
                </a:solidFill>
                <a:latin typeface="Humanst521 BT"/>
              </a:rPr>
              <a:t>New Energy:  CPO Fuel for Power Generator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281</Words>
  <Application>Microsoft Office PowerPoint</Application>
  <PresentationFormat>Custom</PresentationFormat>
  <Paragraphs>56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Chart</vt:lpstr>
      <vt:lpstr>Ministry of Research&amp;Technology Higher Education University of Gadjah Mada British Council </vt:lpstr>
      <vt:lpstr>PowerPoint Presentation</vt:lpstr>
      <vt:lpstr>National Production versus Consumption:  if no significant New Fields, Ehanced Oil Recovery</vt:lpstr>
      <vt:lpstr>Oil Business</vt:lpstr>
      <vt:lpstr>National Oil Reserves: Constantly Decreases </vt:lpstr>
      <vt:lpstr>Indonsia Energy (Mixed) 2014-2050</vt:lpstr>
      <vt:lpstr>Energy Mixed Composition</vt:lpstr>
      <vt:lpstr>Fossil Energy Consumption</vt:lpstr>
      <vt:lpstr>ITB Research and Projects on Energy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Technology Higher Education Ministry-UGM-British Council</dc:title>
  <dc:creator>ACER CENTER</dc:creator>
  <cp:lastModifiedBy>esterdinasihombing</cp:lastModifiedBy>
  <cp:revision>18</cp:revision>
  <dcterms:modified xsi:type="dcterms:W3CDTF">2015-03-19T10:19:11Z</dcterms:modified>
</cp:coreProperties>
</file>