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3" r:id="rId8"/>
    <p:sldId id="270" r:id="rId9"/>
    <p:sldId id="279" r:id="rId10"/>
    <p:sldId id="280" r:id="rId11"/>
    <p:sldId id="281" r:id="rId12"/>
    <p:sldId id="282" r:id="rId13"/>
    <p:sldId id="264" r:id="rId14"/>
    <p:sldId id="266" r:id="rId15"/>
    <p:sldId id="265" r:id="rId16"/>
    <p:sldId id="267" r:id="rId17"/>
    <p:sldId id="268" r:id="rId18"/>
    <p:sldId id="274" r:id="rId19"/>
    <p:sldId id="273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55286-F63C-4C3C-83A2-9AD8544CE6F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B3C967F-8F93-4E21-9A04-4579605D551F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1.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2800" b="1" dirty="0" smtClean="0"/>
            <a:t>Tropical Biology for Community Welfare</a:t>
          </a:r>
          <a:endParaRPr lang="id-ID" sz="2800" b="1" dirty="0"/>
        </a:p>
      </dgm:t>
    </dgm:pt>
    <dgm:pt modelId="{8122BB15-E7F0-4533-B6DC-988A51CE9684}" type="parTrans" cxnId="{C44BEB42-16BD-4D4F-BE2B-FCAAA96E6954}">
      <dgm:prSet/>
      <dgm:spPr/>
      <dgm:t>
        <a:bodyPr/>
        <a:lstStyle/>
        <a:p>
          <a:endParaRPr lang="id-ID"/>
        </a:p>
      </dgm:t>
    </dgm:pt>
    <dgm:pt modelId="{37A4956C-2217-4C99-A56D-5A5FD528BF22}" type="sibTrans" cxnId="{C44BEB42-16BD-4D4F-BE2B-FCAAA96E6954}">
      <dgm:prSet/>
      <dgm:spPr/>
      <dgm:t>
        <a:bodyPr/>
        <a:lstStyle/>
        <a:p>
          <a:endParaRPr lang="id-ID"/>
        </a:p>
      </dgm:t>
    </dgm:pt>
    <dgm:pt modelId="{71C7B6BC-452E-4D71-9F6B-14F890CB4011}" type="pres">
      <dgm:prSet presAssocID="{9C655286-F63C-4C3C-83A2-9AD8544CE6FD}" presName="linearFlow" presStyleCnt="0">
        <dgm:presLayoutVars>
          <dgm:dir/>
          <dgm:resizeHandles val="exact"/>
        </dgm:presLayoutVars>
      </dgm:prSet>
      <dgm:spPr/>
    </dgm:pt>
    <dgm:pt modelId="{D44D3885-6205-4BCD-AE99-2721CA877085}" type="pres">
      <dgm:prSet presAssocID="{CB3C967F-8F93-4E21-9A04-4579605D551F}" presName="composite" presStyleCnt="0"/>
      <dgm:spPr/>
    </dgm:pt>
    <dgm:pt modelId="{4DB9DFC3-75A4-4DE5-9D7C-A52E126A759C}" type="pres">
      <dgm:prSet presAssocID="{CB3C967F-8F93-4E21-9A04-4579605D551F}" presName="imgShp" presStyleLbl="fgImgPlace1" presStyleIdx="0" presStyleCnt="1" custScaleX="107747" custScaleY="107384" custLinFactNeighborY="-659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6D8B66-3D15-4739-9158-02C5E5B71DBE}" type="pres">
      <dgm:prSet presAssocID="{CB3C967F-8F93-4E21-9A04-4579605D551F}" presName="txShp" presStyleLbl="node1" presStyleIdx="0" presStyleCnt="1" custScaleX="115989" custScaleY="152946" custLinFactNeighborX="850" custLinFactNeighborY="-67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BEB42-16BD-4D4F-BE2B-FCAAA96E6954}" srcId="{9C655286-F63C-4C3C-83A2-9AD8544CE6FD}" destId="{CB3C967F-8F93-4E21-9A04-4579605D551F}" srcOrd="0" destOrd="0" parTransId="{8122BB15-E7F0-4533-B6DC-988A51CE9684}" sibTransId="{37A4956C-2217-4C99-A56D-5A5FD528BF22}"/>
    <dgm:cxn modelId="{2E30E523-64BB-40A7-8E61-D5A8299B426D}" type="presOf" srcId="{9C655286-F63C-4C3C-83A2-9AD8544CE6FD}" destId="{71C7B6BC-452E-4D71-9F6B-14F890CB4011}" srcOrd="0" destOrd="0" presId="urn:microsoft.com/office/officeart/2005/8/layout/vList3#1"/>
    <dgm:cxn modelId="{8DB3DB95-9DA6-42FF-B8D2-D35527E62E7D}" type="presOf" srcId="{CB3C967F-8F93-4E21-9A04-4579605D551F}" destId="{8D6D8B66-3D15-4739-9158-02C5E5B71DBE}" srcOrd="0" destOrd="0" presId="urn:microsoft.com/office/officeart/2005/8/layout/vList3#1"/>
    <dgm:cxn modelId="{3CCCC4DE-B0BF-453E-A346-93E62604E695}" type="presParOf" srcId="{71C7B6BC-452E-4D71-9F6B-14F890CB4011}" destId="{D44D3885-6205-4BCD-AE99-2721CA877085}" srcOrd="0" destOrd="0" presId="urn:microsoft.com/office/officeart/2005/8/layout/vList3#1"/>
    <dgm:cxn modelId="{A2D6E01D-D352-4672-B670-6642915FCB11}" type="presParOf" srcId="{D44D3885-6205-4BCD-AE99-2721CA877085}" destId="{4DB9DFC3-75A4-4DE5-9D7C-A52E126A759C}" srcOrd="0" destOrd="0" presId="urn:microsoft.com/office/officeart/2005/8/layout/vList3#1"/>
    <dgm:cxn modelId="{03AE792D-7AC4-4D1C-867A-AC974A4B816F}" type="presParOf" srcId="{D44D3885-6205-4BCD-AE99-2721CA877085}" destId="{8D6D8B66-3D15-4739-9158-02C5E5B71DB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55286-F63C-4C3C-83A2-9AD8544CE6FD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8D240654-3876-4426-9326-EC85C02DE070}">
      <dgm:prSet phldrT="[Text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2.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2800" b="1" dirty="0" smtClean="0"/>
            <a:t>Tropical Biology for Environmental Integrity</a:t>
          </a:r>
          <a:endParaRPr lang="id-ID" sz="2800" b="1" dirty="0"/>
        </a:p>
      </dgm:t>
    </dgm:pt>
    <dgm:pt modelId="{700939AC-1FB5-4655-AD66-50C79BD2E091}" type="parTrans" cxnId="{6F720E6D-1C92-4D6C-9391-24489CE72A26}">
      <dgm:prSet/>
      <dgm:spPr/>
      <dgm:t>
        <a:bodyPr/>
        <a:lstStyle/>
        <a:p>
          <a:endParaRPr lang="id-ID"/>
        </a:p>
      </dgm:t>
    </dgm:pt>
    <dgm:pt modelId="{AA3C72FA-9E7A-4207-BD4D-352DA8BF46D4}" type="sibTrans" cxnId="{6F720E6D-1C92-4D6C-9391-24489CE72A26}">
      <dgm:prSet/>
      <dgm:spPr/>
      <dgm:t>
        <a:bodyPr/>
        <a:lstStyle/>
        <a:p>
          <a:endParaRPr lang="id-ID"/>
        </a:p>
      </dgm:t>
    </dgm:pt>
    <dgm:pt modelId="{71C7B6BC-452E-4D71-9F6B-14F890CB4011}" type="pres">
      <dgm:prSet presAssocID="{9C655286-F63C-4C3C-83A2-9AD8544CE6FD}" presName="linearFlow" presStyleCnt="0">
        <dgm:presLayoutVars>
          <dgm:dir/>
          <dgm:resizeHandles val="exact"/>
        </dgm:presLayoutVars>
      </dgm:prSet>
      <dgm:spPr/>
    </dgm:pt>
    <dgm:pt modelId="{E78BACC6-20B1-4E8A-BA6A-90271FB91A31}" type="pres">
      <dgm:prSet presAssocID="{8D240654-3876-4426-9326-EC85C02DE070}" presName="composite" presStyleCnt="0"/>
      <dgm:spPr/>
    </dgm:pt>
    <dgm:pt modelId="{3D8622F9-A3FC-4FA8-8C8C-84C5AF97C0EC}" type="pres">
      <dgm:prSet presAssocID="{8D240654-3876-4426-9326-EC85C02DE070}" presName="imgShp" presStyleLbl="fgImgPlace1" presStyleIdx="0" presStyleCnt="1" custScaleX="113188" custScaleY="112927" custLinFactNeighborY="-679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B60FC8-6DC1-4560-A327-0DF9B48F5C72}" type="pres">
      <dgm:prSet presAssocID="{8D240654-3876-4426-9326-EC85C02DE070}" presName="txShp" presStyleLbl="node1" presStyleIdx="0" presStyleCnt="1" custScaleX="122894" custScaleY="162233" custLinFactNeighborX="-785" custLinFactNeighborY="-696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F720E6D-1C92-4D6C-9391-24489CE72A26}" srcId="{9C655286-F63C-4C3C-83A2-9AD8544CE6FD}" destId="{8D240654-3876-4426-9326-EC85C02DE070}" srcOrd="0" destOrd="0" parTransId="{700939AC-1FB5-4655-AD66-50C79BD2E091}" sibTransId="{AA3C72FA-9E7A-4207-BD4D-352DA8BF46D4}"/>
    <dgm:cxn modelId="{2375157E-1AE1-42B4-A4F6-AC172DEC6244}" type="presOf" srcId="{8D240654-3876-4426-9326-EC85C02DE070}" destId="{DCB60FC8-6DC1-4560-A327-0DF9B48F5C72}" srcOrd="0" destOrd="0" presId="urn:microsoft.com/office/officeart/2005/8/layout/vList3#2"/>
    <dgm:cxn modelId="{C763149E-560A-4EEB-9B92-E22EBF72310F}" type="presOf" srcId="{9C655286-F63C-4C3C-83A2-9AD8544CE6FD}" destId="{71C7B6BC-452E-4D71-9F6B-14F890CB4011}" srcOrd="0" destOrd="0" presId="urn:microsoft.com/office/officeart/2005/8/layout/vList3#2"/>
    <dgm:cxn modelId="{7FBF0898-7D1C-48BD-B219-EC8282E7CE56}" type="presParOf" srcId="{71C7B6BC-452E-4D71-9F6B-14F890CB4011}" destId="{E78BACC6-20B1-4E8A-BA6A-90271FB91A31}" srcOrd="0" destOrd="0" presId="urn:microsoft.com/office/officeart/2005/8/layout/vList3#2"/>
    <dgm:cxn modelId="{86AC7DE1-4DEF-48B4-8929-F95C67884B9E}" type="presParOf" srcId="{E78BACC6-20B1-4E8A-BA6A-90271FB91A31}" destId="{3D8622F9-A3FC-4FA8-8C8C-84C5AF97C0EC}" srcOrd="0" destOrd="0" presId="urn:microsoft.com/office/officeart/2005/8/layout/vList3#2"/>
    <dgm:cxn modelId="{5C5F5A68-C5DD-45B6-88FF-3FCCE433CD39}" type="presParOf" srcId="{E78BACC6-20B1-4E8A-BA6A-90271FB91A31}" destId="{DCB60FC8-6DC1-4560-A327-0DF9B48F5C7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8B66-3D15-4739-9158-02C5E5B71DBE}">
      <dsp:nvSpPr>
        <dsp:cNvPr id="0" name=""/>
        <dsp:cNvSpPr/>
      </dsp:nvSpPr>
      <dsp:spPr>
        <a:xfrm rot="10800000">
          <a:off x="878877" y="0"/>
          <a:ext cx="3693131" cy="2450839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6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1.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800" b="1" kern="1200" dirty="0" smtClean="0"/>
            <a:t>Tropical Biology for Community Welfare</a:t>
          </a:r>
          <a:endParaRPr lang="id-ID" sz="2800" b="1" kern="1200" dirty="0"/>
        </a:p>
      </dsp:txBody>
      <dsp:txXfrm rot="10800000">
        <a:off x="1491587" y="0"/>
        <a:ext cx="3080421" cy="2450839"/>
      </dsp:txXfrm>
    </dsp:sp>
    <dsp:sp modelId="{4DB9DFC3-75A4-4DE5-9D7C-A52E126A759C}">
      <dsp:nvSpPr>
        <dsp:cNvPr id="0" name=""/>
        <dsp:cNvSpPr/>
      </dsp:nvSpPr>
      <dsp:spPr>
        <a:xfrm>
          <a:off x="243079" y="346052"/>
          <a:ext cx="1726561" cy="17207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0FC8-6DC1-4560-A327-0DF9B48F5C72}">
      <dsp:nvSpPr>
        <dsp:cNvPr id="0" name=""/>
        <dsp:cNvSpPr/>
      </dsp:nvSpPr>
      <dsp:spPr>
        <a:xfrm rot="10800000">
          <a:off x="683721" y="0"/>
          <a:ext cx="3912989" cy="2599656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6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2.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800" b="1" kern="1200" dirty="0" smtClean="0"/>
            <a:t>Tropical Biology for Environmental Integrity</a:t>
          </a:r>
          <a:endParaRPr lang="id-ID" sz="2800" b="1" kern="1200" dirty="0"/>
        </a:p>
      </dsp:txBody>
      <dsp:txXfrm rot="10800000">
        <a:off x="1333635" y="0"/>
        <a:ext cx="3263075" cy="2599656"/>
      </dsp:txXfrm>
    </dsp:sp>
    <dsp:sp modelId="{3D8622F9-A3FC-4FA8-8C8C-84C5AF97C0EC}">
      <dsp:nvSpPr>
        <dsp:cNvPr id="0" name=""/>
        <dsp:cNvSpPr/>
      </dsp:nvSpPr>
      <dsp:spPr>
        <a:xfrm>
          <a:off x="166318" y="269849"/>
          <a:ext cx="1813749" cy="1809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D199-F7DF-4A8A-BDA2-CC4AAF8B5F1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D8C6-1D27-44FE-BC0E-990291B4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. BIOTROP front building with flags\DSC_0032 back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914400"/>
            <a:ext cx="6705600" cy="147002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</a:rPr>
              <a:t>SEAMEO BIOTROP’s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Programs and Activities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on Innovation &amp; Entrepreneurship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for the Next Generation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6248400"/>
            <a:ext cx="5715000" cy="76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Jess C. Fernandez, PhD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90600" cy="2743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990600" cy="762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eam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172200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 smtClean="0"/>
              <a:t>Two grantees in 2014: </a:t>
            </a:r>
          </a:p>
          <a:p>
            <a:pPr>
              <a:buNone/>
            </a:pPr>
            <a:endParaRPr lang="en-US" sz="1400" dirty="0" smtClean="0"/>
          </a:p>
          <a:p>
            <a:pPr>
              <a:spcBef>
                <a:spcPts val="0"/>
              </a:spcBef>
              <a:buNone/>
            </a:pPr>
            <a:r>
              <a:rPr lang="en-US" sz="2500" dirty="0" smtClean="0"/>
              <a:t>    (1) </a:t>
            </a:r>
            <a:r>
              <a:rPr lang="id-ID" sz="2500" dirty="0" smtClean="0"/>
              <a:t>Assessing the Biodiversity and Antimicrobial Activities of </a:t>
            </a:r>
            <a:endParaRPr lang="en-US" sz="2500" dirty="0" smtClean="0"/>
          </a:p>
          <a:p>
            <a:pPr>
              <a:spcBef>
                <a:spcPts val="0"/>
              </a:spcBef>
              <a:buNone/>
            </a:pPr>
            <a:r>
              <a:rPr lang="en-US" sz="2500" dirty="0" smtClean="0"/>
              <a:t>          </a:t>
            </a:r>
            <a:r>
              <a:rPr lang="id-ID" sz="2500" dirty="0" smtClean="0"/>
              <a:t>Fungal Leaf Endophytes Associated with Philippine and </a:t>
            </a:r>
            <a:endParaRPr lang="en-US" sz="2500" dirty="0" smtClean="0"/>
          </a:p>
          <a:p>
            <a:pPr>
              <a:spcBef>
                <a:spcPts val="0"/>
              </a:spcBef>
              <a:buNone/>
            </a:pPr>
            <a:r>
              <a:rPr lang="en-US" sz="2500" dirty="0" smtClean="0"/>
              <a:t>          </a:t>
            </a:r>
            <a:r>
              <a:rPr lang="id-ID" sz="2500" dirty="0" smtClean="0"/>
              <a:t>Indonesian Mangroves</a:t>
            </a:r>
            <a:endParaRPr lang="en-US" sz="2500" dirty="0" smtClean="0"/>
          </a:p>
          <a:p>
            <a:pPr>
              <a:spcBef>
                <a:spcPts val="0"/>
              </a:spcBef>
              <a:buNone/>
            </a:pPr>
            <a:r>
              <a:rPr lang="en-US" sz="2500" dirty="0" smtClean="0"/>
              <a:t>          </a:t>
            </a:r>
            <a:r>
              <a:rPr lang="en-US" sz="2500" i="1" dirty="0" smtClean="0"/>
              <a:t>Research proponents:  </a:t>
            </a:r>
            <a:r>
              <a:rPr lang="en-US" sz="2500" i="1" dirty="0" err="1" smtClean="0"/>
              <a:t>Institut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Pertanian</a:t>
            </a:r>
            <a:r>
              <a:rPr lang="en-US" sz="2500" i="1" dirty="0" smtClean="0"/>
              <a:t> Bogor (IPB), </a:t>
            </a:r>
          </a:p>
          <a:p>
            <a:pPr>
              <a:spcBef>
                <a:spcPts val="0"/>
              </a:spcBef>
              <a:buNone/>
            </a:pPr>
            <a:r>
              <a:rPr lang="en-US" sz="2500" i="1" dirty="0" smtClean="0"/>
              <a:t>          Indonesia and University of </a:t>
            </a:r>
            <a:r>
              <a:rPr lang="en-US" sz="2500" i="1" dirty="0" err="1" smtClean="0"/>
              <a:t>Sto</a:t>
            </a:r>
            <a:r>
              <a:rPr lang="en-US" sz="2500" i="1" dirty="0" smtClean="0"/>
              <a:t>. Tomas, Philippines</a:t>
            </a:r>
          </a:p>
          <a:p>
            <a:pPr>
              <a:buNone/>
            </a:pPr>
            <a:endParaRPr lang="en-US" sz="1400" dirty="0" smtClean="0"/>
          </a:p>
          <a:p>
            <a:pPr>
              <a:spcBef>
                <a:spcPts val="0"/>
              </a:spcBef>
              <a:buNone/>
            </a:pPr>
            <a:r>
              <a:rPr lang="en-US" sz="2500" dirty="0" smtClean="0"/>
              <a:t>    (2) </a:t>
            </a:r>
            <a:r>
              <a:rPr lang="id-ID" sz="2500" dirty="0" smtClean="0"/>
              <a:t>Biodiversity and Antiproliferation Activities </a:t>
            </a:r>
            <a:r>
              <a:rPr lang="en-US" sz="2500" dirty="0" smtClean="0"/>
              <a:t>of </a:t>
            </a:r>
          </a:p>
          <a:p>
            <a:pPr>
              <a:spcBef>
                <a:spcPts val="0"/>
              </a:spcBef>
              <a:buNone/>
            </a:pPr>
            <a:r>
              <a:rPr lang="en-US" sz="2500" dirty="0" smtClean="0"/>
              <a:t>          </a:t>
            </a:r>
            <a:r>
              <a:rPr lang="id-ID" sz="2500" dirty="0" smtClean="0"/>
              <a:t>Indonesian Java Chili, </a:t>
            </a:r>
            <a:r>
              <a:rPr lang="id-ID" sz="2500" i="1" dirty="0" smtClean="0"/>
              <a:t>Piper retrofractum</a:t>
            </a:r>
            <a:r>
              <a:rPr lang="id-ID" sz="2500" dirty="0" smtClean="0"/>
              <a:t> Vahl, </a:t>
            </a:r>
            <a:r>
              <a:rPr lang="en-US" sz="2500" dirty="0" smtClean="0"/>
              <a:t>A</a:t>
            </a:r>
            <a:r>
              <a:rPr lang="id-ID" sz="2500" dirty="0" smtClean="0"/>
              <a:t>gain</a:t>
            </a:r>
            <a:r>
              <a:rPr lang="en-US" sz="2500" dirty="0" smtClean="0"/>
              <a:t>s</a:t>
            </a:r>
            <a:r>
              <a:rPr lang="id-ID" sz="2500" dirty="0" smtClean="0"/>
              <a:t>t </a:t>
            </a:r>
            <a:endParaRPr lang="en-US" sz="2500" dirty="0" smtClean="0"/>
          </a:p>
          <a:p>
            <a:pPr>
              <a:spcBef>
                <a:spcPts val="0"/>
              </a:spcBef>
              <a:buNone/>
            </a:pPr>
            <a:r>
              <a:rPr lang="en-US" sz="2500" dirty="0" smtClean="0"/>
              <a:t>          </a:t>
            </a:r>
            <a:r>
              <a:rPr lang="id-ID" sz="2500" dirty="0" smtClean="0"/>
              <a:t>Breast Cancer Cells (MCF-7)</a:t>
            </a:r>
            <a:r>
              <a:rPr lang="en-US" sz="25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500" dirty="0" smtClean="0"/>
              <a:t>          </a:t>
            </a:r>
            <a:r>
              <a:rPr lang="en-US" sz="2500" i="1" dirty="0" smtClean="0"/>
              <a:t>Research proponents: IPB and University of Sabah</a:t>
            </a:r>
          </a:p>
          <a:p>
            <a:pPr>
              <a:spcBef>
                <a:spcPts val="0"/>
              </a:spcBef>
              <a:buNone/>
            </a:pPr>
            <a:r>
              <a:rPr lang="en-US" sz="2500" i="1" dirty="0" smtClean="0"/>
              <a:t>          Malaysia</a:t>
            </a:r>
          </a:p>
          <a:p>
            <a:endParaRPr lang="en-US" sz="2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Regional Joint Research Program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086600" cy="1143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0B0F0"/>
                </a:solidFill>
              </a:rPr>
              <a:t>Private Sector-Academe Research Engagement</a:t>
            </a:r>
            <a:endParaRPr lang="en-US" sz="3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01980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200" dirty="0" smtClean="0"/>
              <a:t> Project on “Transforming Degraded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   Lands into Productive Landscape” under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   British Council  support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</a:pPr>
            <a:r>
              <a:rPr lang="en-US" sz="2200" dirty="0" smtClean="0"/>
              <a:t>   Bukit </a:t>
            </a:r>
            <a:r>
              <a:rPr lang="en-US" sz="2200" dirty="0" err="1" smtClean="0"/>
              <a:t>Asam</a:t>
            </a:r>
            <a:r>
              <a:rPr lang="en-US" sz="2200" dirty="0" smtClean="0"/>
              <a:t> Coal Mining Company as project site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    for  testing technologies from 2 UK universities,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    7 Indonesian universities and SEAMEO BIOTROP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</a:pPr>
            <a:r>
              <a:rPr lang="en-US" sz="2200" dirty="0" smtClean="0"/>
              <a:t>  Towards establishing a Network of Research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    Excellence for Mine Reclamation in Southeast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    Asia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/>
            <a:r>
              <a:rPr lang="en-US" sz="2200" dirty="0" smtClean="0"/>
              <a:t>   Will involve student and faculty exchanges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kit asam reh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455450"/>
            <a:ext cx="2438400" cy="1683327"/>
          </a:xfrm>
          <a:prstGeom prst="rect">
            <a:avLst/>
          </a:prstGeom>
        </p:spPr>
      </p:pic>
      <p:pic>
        <p:nvPicPr>
          <p:cNvPr id="7" name="Picture 6" descr="ex-mine &amp; revegetation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477000" y="1600200"/>
            <a:ext cx="24384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Compost using aquatic weeds abundant in the mining area has been produced by a post graduate student and now being used by the company because the technique is simple and the quality is very good to increase seedling growth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086600" cy="1143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0B0F0"/>
                </a:solidFill>
              </a:rPr>
              <a:t>Private Sector-Academe Research Engagement</a:t>
            </a:r>
            <a:endParaRPr lang="en-US" sz="38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AutoShape 2" descr="http://mail.biotrop.org/?_task=mail&amp;_framed=1&amp;_action=get&amp;_mbox=INBOX&amp;_uid=22060&amp;_part=4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2041525"/>
            <a:ext cx="6419850" cy="4257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visit composting fac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429000"/>
            <a:ext cx="35814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352800"/>
            <a:ext cx="4953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 Partner Experts from  UK:</a:t>
            </a:r>
            <a:br>
              <a:rPr lang="en-US" sz="2200" dirty="0" smtClean="0"/>
            </a:br>
            <a:r>
              <a:rPr lang="en-US" sz="2200" dirty="0" smtClean="0"/>
              <a:t>    Prof Morag McDonald, Dr Paula Robert,</a:t>
            </a:r>
          </a:p>
          <a:p>
            <a:r>
              <a:rPr lang="en-US" sz="2200" dirty="0" smtClean="0"/>
              <a:t>    Dr Graham Bird from Bangor University</a:t>
            </a:r>
            <a:br>
              <a:rPr lang="en-US" sz="2200" dirty="0" smtClean="0"/>
            </a:b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 Dr William Timothy Perkins from </a:t>
            </a:r>
          </a:p>
          <a:p>
            <a:pPr>
              <a:buNone/>
            </a:pPr>
            <a:r>
              <a:rPr lang="en-US" sz="2200" dirty="0" smtClean="0"/>
              <a:t>     Abryswyth University 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B0F0"/>
                </a:solidFill>
              </a:rPr>
              <a:t/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Knowledge and Technology </a:t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One-Stop Shop</a:t>
            </a:r>
            <a:br>
              <a:rPr lang="en-US" sz="3600" b="1" dirty="0" smtClean="0">
                <a:solidFill>
                  <a:srgbClr val="00B0F0"/>
                </a:solidFill>
              </a:rPr>
            </a:b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Showcases technologies  &amp; knowledge products of BIOTROP and partner-institutions for public consumption.  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600" dirty="0" smtClean="0"/>
              <a:t>Also aims to promote better understanding and appreciation of the real values of tropical biology</a:t>
            </a:r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Stop S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970788"/>
            <a:ext cx="3939746" cy="2915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4038600"/>
            <a:ext cx="4419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 </a:t>
            </a:r>
            <a:r>
              <a:rPr lang="en-US" sz="2500" dirty="0" smtClean="0"/>
              <a:t>Free technical consultations </a:t>
            </a:r>
          </a:p>
          <a:p>
            <a:r>
              <a:rPr lang="en-US" sz="2500" dirty="0" smtClean="0"/>
              <a:t>    with the Centre’s scientists </a:t>
            </a:r>
          </a:p>
          <a:p>
            <a:r>
              <a:rPr lang="en-US" sz="2500" dirty="0" smtClean="0"/>
              <a:t>    and research staff on a  </a:t>
            </a:r>
          </a:p>
          <a:p>
            <a:r>
              <a:rPr lang="en-US" sz="2500" dirty="0" smtClean="0"/>
              <a:t>    scheduled basis</a:t>
            </a:r>
            <a:endParaRPr lang="en-US" sz="2500" dirty="0"/>
          </a:p>
        </p:txBody>
      </p:sp>
      <p:pic>
        <p:nvPicPr>
          <p:cNvPr id="7" name="Picture 2" descr="seam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62468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7432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BIOTROP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Research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295400" cy="4953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IMG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514600"/>
            <a:ext cx="20574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4. Seaweed tissue culture\Rumput Laut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432" y="4191000"/>
            <a:ext cx="2125368" cy="1607757"/>
          </a:xfrm>
          <a:prstGeom prst="rect">
            <a:avLst/>
          </a:prstGeom>
          <a:noFill/>
        </p:spPr>
      </p:pic>
      <p:pic>
        <p:nvPicPr>
          <p:cNvPr id="8" name="Picture 6" descr="E:\5. Sorghum products\Noodle.JPG"/>
          <p:cNvPicPr>
            <a:picLocks noChangeAspect="1" noChangeArrowheads="1"/>
          </p:cNvPicPr>
          <p:nvPr/>
        </p:nvPicPr>
        <p:blipFill>
          <a:blip r:embed="rId4" cstate="print">
            <a:lum bright="16000"/>
          </a:blip>
          <a:srcRect/>
          <a:stretch>
            <a:fillRect/>
          </a:stretch>
        </p:blipFill>
        <p:spPr bwMode="auto">
          <a:xfrm>
            <a:off x="6477000" y="821955"/>
            <a:ext cx="2054429" cy="1616445"/>
          </a:xfrm>
          <a:prstGeom prst="rect">
            <a:avLst/>
          </a:prstGeom>
          <a:noFill/>
        </p:spPr>
      </p:pic>
      <p:pic>
        <p:nvPicPr>
          <p:cNvPr id="7170" name="Picture 2" descr="E:\6. Knowledge and Technology One-Stop Shop\DSC_0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83820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912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Organic potting medium consisting of coco husk and compost that is more eco-friendly to replace </a:t>
            </a:r>
            <a:r>
              <a:rPr lang="en-US" sz="2400" dirty="0" err="1" smtClean="0"/>
              <a:t>polybags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 Easy to handle as seedlings can be directly transplanted in the soil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Being promoted in plantation areas and for restoration in  ex-mining sites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</a:rPr>
              <a:t>Organic Nursery Blocks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6629400" y="144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6629400" y="3048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IMG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648200"/>
            <a:ext cx="21336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iaptan3"/>
          <p:cNvPicPr>
            <a:picLocks noChangeAspect="1" noChangeArrowheads="1"/>
          </p:cNvPicPr>
          <p:nvPr/>
        </p:nvPicPr>
        <p:blipFill>
          <a:blip r:embed="rId5">
            <a:lum bright="-3000"/>
          </a:blip>
          <a:srcRect/>
          <a:stretch>
            <a:fillRect/>
          </a:stretch>
        </p:blipFill>
        <p:spPr bwMode="auto">
          <a:xfrm>
            <a:off x="4648200" y="4648199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seame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63992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IMG00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648200"/>
            <a:ext cx="20974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E:\5. Sorghum products\Fe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6477000" y="3048000"/>
            <a:ext cx="2057400" cy="144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</a:rPr>
              <a:t>Sorghum By-Products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E:\5. Sorghum products\Particle_Board.JPG"/>
          <p:cNvPicPr>
            <a:picLocks noChangeAspect="1" noChangeArrowheads="1"/>
          </p:cNvPicPr>
          <p:nvPr/>
        </p:nvPicPr>
        <p:blipFill>
          <a:blip r:embed="rId3" cstate="print">
            <a:lum bright="13000"/>
          </a:blip>
          <a:srcRect/>
          <a:stretch>
            <a:fillRect/>
          </a:stretch>
        </p:blipFill>
        <p:spPr bwMode="auto">
          <a:xfrm>
            <a:off x="4343400" y="3048000"/>
            <a:ext cx="2057400" cy="1453468"/>
          </a:xfrm>
          <a:prstGeom prst="rect">
            <a:avLst/>
          </a:prstGeom>
          <a:noFill/>
        </p:spPr>
      </p:pic>
      <p:pic>
        <p:nvPicPr>
          <p:cNvPr id="5123" name="Picture 3" descr="E:\5. Sorghum products\Silage01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477000" y="1524000"/>
            <a:ext cx="2057400" cy="1447800"/>
          </a:xfrm>
          <a:prstGeom prst="rect">
            <a:avLst/>
          </a:prstGeom>
          <a:noFill/>
        </p:spPr>
      </p:pic>
      <p:pic>
        <p:nvPicPr>
          <p:cNvPr id="5126" name="Picture 6" descr="E:\5. Sorghum products\Noodle.JPG"/>
          <p:cNvPicPr>
            <a:picLocks noChangeAspect="1" noChangeArrowheads="1"/>
          </p:cNvPicPr>
          <p:nvPr/>
        </p:nvPicPr>
        <p:blipFill>
          <a:blip r:embed="rId5" cstate="print">
            <a:lum bright="16000"/>
          </a:blip>
          <a:srcRect/>
          <a:stretch>
            <a:fillRect/>
          </a:stretch>
        </p:blipFill>
        <p:spPr bwMode="auto">
          <a:xfrm>
            <a:off x="4343400" y="1524000"/>
            <a:ext cx="2068689" cy="1447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1447800"/>
            <a:ext cx="3124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5 Fs of Sorghum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Food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Feed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Fiber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Fuel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Fertilizer</a:t>
            </a:r>
          </a:p>
        </p:txBody>
      </p:sp>
      <p:pic>
        <p:nvPicPr>
          <p:cNvPr id="12" name="Picture 2" descr="seame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62468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J:\PINDAHAN 02\Sorgum DIPA-Unyil\IMG_482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572000"/>
            <a:ext cx="169067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LENOVO\Pictures\OLYMPUS Viewer 3\Sirop 2014_10_25\PA250261.JPG"/>
          <p:cNvPicPr>
            <a:picLocks noChangeAspect="1" noChangeArrowheads="1"/>
          </p:cNvPicPr>
          <p:nvPr/>
        </p:nvPicPr>
        <p:blipFill>
          <a:blip r:embed="rId8" cstate="print">
            <a:lum bright="21000"/>
          </a:blip>
          <a:srcRect/>
          <a:stretch>
            <a:fillRect/>
          </a:stretch>
        </p:blipFill>
        <p:spPr bwMode="auto">
          <a:xfrm>
            <a:off x="6096000" y="4572000"/>
            <a:ext cx="2438400" cy="141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</a:rPr>
              <a:t>Tissue-cultured Seaweed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E:\4. Seaweed tissue culture\Rumput Laut (28).JP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1" y="1447800"/>
            <a:ext cx="2514599" cy="1836357"/>
          </a:xfrm>
          <a:prstGeom prst="rect">
            <a:avLst/>
          </a:prstGeom>
          <a:noFill/>
        </p:spPr>
      </p:pic>
      <p:pic>
        <p:nvPicPr>
          <p:cNvPr id="4099" name="Picture 3" descr="E:\4. Seaweed tissue culture\DSCN48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 bwMode="auto">
          <a:xfrm>
            <a:off x="0" y="3276600"/>
            <a:ext cx="2514600" cy="2057400"/>
          </a:xfrm>
          <a:prstGeom prst="rect">
            <a:avLst/>
          </a:prstGeom>
          <a:noFill/>
        </p:spPr>
      </p:pic>
      <p:pic>
        <p:nvPicPr>
          <p:cNvPr id="4100" name="Picture 4" descr="E:\4. Seaweed tissue culture\DSCN3830.jpg"/>
          <p:cNvPicPr>
            <a:picLocks noChangeAspect="1" noChangeArrowheads="1"/>
          </p:cNvPicPr>
          <p:nvPr/>
        </p:nvPicPr>
        <p:blipFill>
          <a:blip r:embed="rId4" cstate="print">
            <a:lum bright="17000"/>
          </a:blip>
          <a:srcRect/>
          <a:stretch>
            <a:fillRect/>
          </a:stretch>
        </p:blipFill>
        <p:spPr bwMode="auto">
          <a:xfrm>
            <a:off x="0" y="5029200"/>
            <a:ext cx="2514600" cy="1828800"/>
          </a:xfrm>
          <a:prstGeom prst="rect">
            <a:avLst/>
          </a:prstGeom>
          <a:noFill/>
        </p:spPr>
      </p:pic>
      <p:pic>
        <p:nvPicPr>
          <p:cNvPr id="8" name="Picture 2" descr="seam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61722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52800" y="642860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“Enhancing and Promoting the Real Values of Tropical Biology in Southeast Asia”</a:t>
            </a:r>
            <a:endParaRPr lang="en-US" sz="12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6248400"/>
            <a:ext cx="55626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0" y="1524000"/>
            <a:ext cx="5791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  First in Indonesia for </a:t>
            </a:r>
            <a:r>
              <a:rPr lang="en-US" sz="2600" dirty="0" err="1" smtClean="0"/>
              <a:t>Cottonii</a:t>
            </a:r>
            <a:r>
              <a:rPr lang="en-US" sz="2600" dirty="0" smtClean="0"/>
              <a:t> seaweed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  </a:t>
            </a:r>
            <a:r>
              <a:rPr lang="en-US" sz="2600" dirty="0" err="1" smtClean="0"/>
              <a:t>MoU</a:t>
            </a:r>
            <a:r>
              <a:rPr lang="en-US" sz="2600" dirty="0" smtClean="0"/>
              <a:t> with the National Seaweed   </a:t>
            </a:r>
          </a:p>
          <a:p>
            <a:r>
              <a:rPr lang="en-US" sz="2600" dirty="0" smtClean="0"/>
              <a:t>     Center and the Ministry of Marine </a:t>
            </a:r>
          </a:p>
          <a:p>
            <a:r>
              <a:rPr lang="en-US" sz="2600" dirty="0" smtClean="0"/>
              <a:t>     Resources to maintain stocks for </a:t>
            </a:r>
          </a:p>
          <a:p>
            <a:r>
              <a:rPr lang="en-US" sz="2600" dirty="0" smtClean="0"/>
              <a:t>     continued supply  to farmers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</a:rPr>
              <a:t>Plantation Tree Species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8" descr="DSCN0329_resiz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495800"/>
            <a:ext cx="216515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ibit jabon (3)_resize.JPG"/>
          <p:cNvPicPr>
            <a:picLocks noChangeAspect="1"/>
          </p:cNvPicPr>
          <p:nvPr/>
        </p:nvPicPr>
        <p:blipFill>
          <a:blip r:embed="rId3" cstate="print"/>
          <a:srcRect l="6932" t="14226" r="15836" b="13542"/>
          <a:stretch>
            <a:fillRect/>
          </a:stretch>
        </p:blipFill>
        <p:spPr bwMode="auto">
          <a:xfrm>
            <a:off x="2971800" y="4495801"/>
            <a:ext cx="27432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jabon agroforestry pesangge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95800"/>
            <a:ext cx="25908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4478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/>
              </a:rPr>
              <a:t>  Teak, </a:t>
            </a:r>
            <a:r>
              <a:rPr lang="en-US" sz="2400" dirty="0" err="1" smtClean="0">
                <a:sym typeface="Wingdings"/>
              </a:rPr>
              <a:t>Albizia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Jabon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dirty="0" err="1" smtClean="0">
                <a:sym typeface="Wingdings"/>
              </a:rPr>
              <a:t>Kadam</a:t>
            </a:r>
            <a:r>
              <a:rPr lang="en-US" sz="2400" dirty="0" smtClean="0">
                <a:sym typeface="Wingdings"/>
              </a:rPr>
              <a:t>), </a:t>
            </a:r>
            <a:r>
              <a:rPr lang="en-US" sz="2400" dirty="0" err="1" smtClean="0">
                <a:sym typeface="Wingdings"/>
              </a:rPr>
              <a:t>Samama</a:t>
            </a:r>
            <a:r>
              <a:rPr lang="en-US" sz="2400" dirty="0" smtClean="0">
                <a:sym typeface="Wingdings"/>
              </a:rPr>
              <a:t> (red </a:t>
            </a:r>
            <a:r>
              <a:rPr lang="en-US" sz="2400" dirty="0" err="1" smtClean="0">
                <a:sym typeface="Wingdings"/>
              </a:rPr>
              <a:t>Kadam</a:t>
            </a:r>
            <a:r>
              <a:rPr lang="en-US" sz="2400" dirty="0" smtClean="0">
                <a:sym typeface="Wingdings"/>
              </a:rPr>
              <a:t>), iron </a:t>
            </a:r>
          </a:p>
          <a:p>
            <a:r>
              <a:rPr lang="en-US" sz="2400" dirty="0" smtClean="0">
                <a:sym typeface="Wingdings"/>
              </a:rPr>
              <a:t>    wood,</a:t>
            </a:r>
            <a:r>
              <a:rPr lang="en-US" sz="2400" i="1" dirty="0" smtClean="0">
                <a:sym typeface="Wingdings"/>
              </a:rPr>
              <a:t> Eucalyptus</a:t>
            </a:r>
            <a:r>
              <a:rPr lang="en-US" sz="2400" dirty="0" smtClean="0">
                <a:sym typeface="Wingdings"/>
              </a:rPr>
              <a:t>, and </a:t>
            </a:r>
            <a:r>
              <a:rPr lang="en-US" sz="2400" i="1" dirty="0" smtClean="0">
                <a:sym typeface="Wingdings"/>
              </a:rPr>
              <a:t>Acacia </a:t>
            </a:r>
            <a:r>
              <a:rPr lang="en-US" sz="2400" i="1" dirty="0" err="1" smtClean="0">
                <a:sym typeface="Wingdings"/>
              </a:rPr>
              <a:t>mangium</a:t>
            </a:r>
            <a:endParaRPr lang="en-US" sz="2400" i="1" dirty="0" smtClean="0">
              <a:sym typeface="Wingdings"/>
            </a:endParaRPr>
          </a:p>
          <a:p>
            <a:endParaRPr lang="en-US" sz="1400" i="1" dirty="0" smtClean="0">
              <a:sym typeface="Wingdings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/>
              </a:rPr>
              <a:t>  Approximately, 2 million teak seedlings have been planted</a:t>
            </a:r>
          </a:p>
          <a:p>
            <a:r>
              <a:rPr lang="en-US" sz="2400" dirty="0" smtClean="0">
                <a:sym typeface="Wingdings"/>
              </a:rPr>
              <a:t>   in 20 provinces in Indonesia since 2000; expected to </a:t>
            </a:r>
          </a:p>
          <a:p>
            <a:r>
              <a:rPr lang="en-US" sz="2400" dirty="0" smtClean="0">
                <a:sym typeface="Wingdings"/>
              </a:rPr>
              <a:t>   generate US$1M after 10 years at 50% survival rate</a:t>
            </a:r>
          </a:p>
          <a:p>
            <a:endParaRPr lang="en-US" sz="1400" dirty="0" smtClean="0">
              <a:sym typeface="Wingdings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/>
              </a:rPr>
              <a:t>  New and more entrepreneurs have emerged due to these</a:t>
            </a:r>
          </a:p>
          <a:p>
            <a:r>
              <a:rPr lang="en-US" sz="2400" dirty="0" smtClean="0">
                <a:sym typeface="Wingdings"/>
              </a:rPr>
              <a:t>   products</a:t>
            </a:r>
            <a:endParaRPr lang="en-US" sz="2400" dirty="0"/>
          </a:p>
        </p:txBody>
      </p:sp>
      <p:pic>
        <p:nvPicPr>
          <p:cNvPr id="10" name="Picture 2" descr="seam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66800" y="63230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 smtClean="0">
                <a:solidFill>
                  <a:srgbClr val="00B0F0"/>
                </a:solidFill>
              </a:rPr>
              <a:t>Satoimo</a:t>
            </a:r>
            <a:r>
              <a:rPr lang="en-US" sz="4000" b="1" dirty="0" smtClean="0">
                <a:solidFill>
                  <a:srgbClr val="00B0F0"/>
                </a:solidFill>
              </a:rPr>
              <a:t> (Japanese Taro) Plant 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SC005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1"/>
          <a:stretch>
            <a:fillRect/>
          </a:stretch>
        </p:blipFill>
        <p:spPr bwMode="auto">
          <a:xfrm>
            <a:off x="6248400" y="1371600"/>
            <a:ext cx="266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atoimo Madjit.JPG"/>
          <p:cNvPicPr>
            <a:picLocks noChangeAspect="1"/>
          </p:cNvPicPr>
          <p:nvPr/>
        </p:nvPicPr>
        <p:blipFill>
          <a:blip r:embed="rId3" cstate="print">
            <a:lum bright="-24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399" y="3124200"/>
            <a:ext cx="2667001" cy="1976706"/>
          </a:xfrm>
          <a:prstGeom prst="rect">
            <a:avLst/>
          </a:prstGeom>
        </p:spPr>
      </p:pic>
      <p:pic>
        <p:nvPicPr>
          <p:cNvPr id="10" name="Picture 5" descr="DSC015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667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1524000"/>
            <a:ext cx="5410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</a:t>
            </a:r>
            <a:r>
              <a:rPr lang="en-US" sz="2400" dirty="0" smtClean="0"/>
              <a:t>Faster harvesting period (5 </a:t>
            </a:r>
            <a:r>
              <a:rPr lang="en-US" sz="2400" dirty="0" err="1" smtClean="0"/>
              <a:t>mos</a:t>
            </a:r>
            <a:r>
              <a:rPr lang="en-US" sz="2400" dirty="0" smtClean="0"/>
              <a:t>) &amp; high</a:t>
            </a:r>
          </a:p>
          <a:p>
            <a:r>
              <a:rPr lang="en-US" sz="2400" dirty="0" smtClean="0"/>
              <a:t>    yielding (10-50 tons/ha)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A</a:t>
            </a:r>
            <a:r>
              <a:rPr lang="en-US" sz="2400" dirty="0" smtClean="0"/>
              <a:t>dopted by farmers &amp; entrepreneurs in </a:t>
            </a:r>
          </a:p>
          <a:p>
            <a:r>
              <a:rPr lang="en-US" sz="2400" dirty="0" smtClean="0"/>
              <a:t>   10 provinces in Indonesia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</a:t>
            </a:r>
            <a:r>
              <a:rPr lang="en-US" sz="2400" dirty="0" smtClean="0"/>
              <a:t>Collaborations with </a:t>
            </a:r>
            <a:r>
              <a:rPr lang="en-US" sz="2400" dirty="0" err="1" smtClean="0"/>
              <a:t>Bantaeng</a:t>
            </a:r>
            <a:r>
              <a:rPr lang="en-US" sz="2400" dirty="0" smtClean="0"/>
              <a:t> District </a:t>
            </a:r>
          </a:p>
          <a:p>
            <a:r>
              <a:rPr lang="en-US" sz="2400" dirty="0" smtClean="0"/>
              <a:t>   (for export as food source), Malaysian </a:t>
            </a:r>
          </a:p>
          <a:p>
            <a:r>
              <a:rPr lang="en-US" sz="2400" dirty="0" smtClean="0"/>
              <a:t>   Company (for collagen production) and </a:t>
            </a:r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Cihideiung</a:t>
            </a:r>
            <a:r>
              <a:rPr lang="en-US" sz="2400" dirty="0" smtClean="0"/>
              <a:t> </a:t>
            </a:r>
            <a:r>
              <a:rPr lang="en-US" sz="2400" dirty="0" err="1" smtClean="0"/>
              <a:t>Ilir</a:t>
            </a:r>
            <a:r>
              <a:rPr lang="en-US" sz="2400" dirty="0" smtClean="0"/>
              <a:t> local government in Bogor</a:t>
            </a:r>
          </a:p>
          <a:p>
            <a:r>
              <a:rPr lang="en-US" sz="2400" dirty="0" smtClean="0"/>
              <a:t>   (for livelihood generation)</a:t>
            </a:r>
            <a:endParaRPr lang="en-US" sz="2400" dirty="0"/>
          </a:p>
        </p:txBody>
      </p:sp>
      <p:pic>
        <p:nvPicPr>
          <p:cNvPr id="12" name="Picture 2" descr="seam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62468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</a:rPr>
              <a:t>Presentation Outline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BIOTROP Vision-Mission &amp; Program Thrusts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800" dirty="0" smtClean="0"/>
              <a:t>BIOTROP Programs and Activities related to Innovation and Entrepreneurship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800" dirty="0" smtClean="0"/>
              <a:t>Some BIOTROP Research Products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8382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667000"/>
            <a:ext cx="6705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Thank you for your attention.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www.biotrop.org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1295400" cy="4953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6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BIOTROP’s Vision &amp; Mission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8382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Vision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dirty="0" smtClean="0"/>
              <a:t>“</a:t>
            </a:r>
            <a:r>
              <a:rPr lang="en-US" sz="2800" dirty="0" smtClean="0"/>
              <a:t>A Leading Centre in enhancing and promoting the real values of tropical biology in Southeast Asia</a:t>
            </a:r>
            <a:r>
              <a:rPr lang="en-US" dirty="0" smtClean="0"/>
              <a:t>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Mission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dirty="0" smtClean="0"/>
              <a:t>“</a:t>
            </a:r>
            <a:r>
              <a:rPr lang="en-US" sz="2800" dirty="0" smtClean="0"/>
              <a:t>To provide scientific knowledge and capacity building </a:t>
            </a:r>
          </a:p>
          <a:p>
            <a:pPr algn="ctr">
              <a:buNone/>
            </a:pPr>
            <a:r>
              <a:rPr lang="en-US" sz="2800" dirty="0" smtClean="0"/>
              <a:t>in conserving and managing tropical biology sustainably </a:t>
            </a:r>
          </a:p>
          <a:p>
            <a:pPr algn="ctr">
              <a:buNone/>
            </a:pPr>
            <a:r>
              <a:rPr lang="en-US" sz="2800" dirty="0" smtClean="0"/>
              <a:t>for the well-being of communities and the environment </a:t>
            </a:r>
          </a:p>
          <a:p>
            <a:pPr algn="ctr">
              <a:buNone/>
            </a:pPr>
            <a:r>
              <a:rPr lang="en-US" sz="2800" dirty="0" smtClean="0"/>
              <a:t>of Southeast Asia”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seam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62468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086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BIOTROP’s Program Thrusts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914400" cy="1295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24162" y="4124742"/>
            <a:ext cx="50244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Topics Covered:</a:t>
            </a:r>
          </a:p>
          <a:p>
            <a:pPr>
              <a:buFont typeface="Arial" charset="0"/>
              <a:buChar char="•"/>
            </a:pPr>
            <a:r>
              <a:rPr lang="en-US" sz="2200" dirty="0" smtClean="0">
                <a:latin typeface="Calibri" pitchFamily="34" charset="0"/>
              </a:rPr>
              <a:t>  </a:t>
            </a:r>
            <a:r>
              <a:rPr lang="id-ID" sz="2200" dirty="0" smtClean="0">
                <a:latin typeface="Calibri" pitchFamily="34" charset="0"/>
              </a:rPr>
              <a:t>Food </a:t>
            </a:r>
            <a:r>
              <a:rPr lang="id-ID" sz="2200" dirty="0">
                <a:latin typeface="Calibri" pitchFamily="34" charset="0"/>
              </a:rPr>
              <a:t>and Feed Security and Safety</a:t>
            </a:r>
          </a:p>
          <a:p>
            <a:pPr>
              <a:buFont typeface="Arial" charset="0"/>
              <a:buChar char="•"/>
            </a:pPr>
            <a:r>
              <a:rPr lang="id-ID" sz="2200" dirty="0">
                <a:latin typeface="Calibri" pitchFamily="34" charset="0"/>
              </a:rPr>
              <a:t>  Bio-energy Development</a:t>
            </a:r>
          </a:p>
          <a:p>
            <a:pPr>
              <a:buFont typeface="Arial" charset="0"/>
              <a:buChar char="•"/>
            </a:pPr>
            <a:r>
              <a:rPr lang="id-ID" sz="2200" dirty="0">
                <a:latin typeface="Calibri" pitchFamily="34" charset="0"/>
              </a:rPr>
              <a:t>  Tropical Pests &amp; Diseases Management</a:t>
            </a:r>
          </a:p>
          <a:p>
            <a:pPr>
              <a:buFont typeface="Arial" charset="0"/>
              <a:buChar char="•"/>
            </a:pPr>
            <a:r>
              <a:rPr lang="id-ID" sz="2200" dirty="0">
                <a:latin typeface="Calibri" pitchFamily="34" charset="0"/>
              </a:rPr>
              <a:t>  Value Adding in Natural Products</a:t>
            </a:r>
          </a:p>
          <a:p>
            <a:pPr>
              <a:buFont typeface="Arial" charset="0"/>
              <a:buChar char="•"/>
            </a:pPr>
            <a:r>
              <a:rPr lang="id-ID" sz="2200" dirty="0">
                <a:latin typeface="Calibri" pitchFamily="34" charset="0"/>
              </a:rPr>
              <a:t>  Biotechnology</a:t>
            </a: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idx="1"/>
          </p:nvPr>
        </p:nvGraphicFramePr>
        <p:xfrm>
          <a:off x="0" y="1568891"/>
          <a:ext cx="47880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1610142"/>
            <a:ext cx="411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 help communities decide, plan, and take action to meet their own needs and solve problems concerning the biological resources around them for their existence in a judicious and sustainable way.</a:t>
            </a:r>
            <a:endParaRPr lang="en-US" sz="2200" dirty="0"/>
          </a:p>
        </p:txBody>
      </p:sp>
      <p:pic>
        <p:nvPicPr>
          <p:cNvPr id="8" name="Picture 2" descr="seame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66800" y="63230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086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BIOTROP’s Program Thrusts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71762" y="4200942"/>
            <a:ext cx="54054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Topics Covered:</a:t>
            </a:r>
          </a:p>
          <a:p>
            <a:pPr>
              <a:buFont typeface="Arial" charset="0"/>
              <a:buChar char="•"/>
            </a:pPr>
            <a:r>
              <a:rPr lang="en-US" sz="2200" dirty="0" smtClean="0">
                <a:latin typeface="Calibri" pitchFamily="34" charset="0"/>
              </a:rPr>
              <a:t>  </a:t>
            </a:r>
            <a:r>
              <a:rPr lang="id-ID" sz="2200" dirty="0" smtClean="0">
                <a:latin typeface="Calibri" pitchFamily="34" charset="0"/>
              </a:rPr>
              <a:t>Biodiversity </a:t>
            </a:r>
            <a:r>
              <a:rPr lang="id-ID" sz="2200" dirty="0">
                <a:latin typeface="Calibri" pitchFamily="34" charset="0"/>
              </a:rPr>
              <a:t>Conservation &amp; </a:t>
            </a:r>
            <a:r>
              <a:rPr lang="id-ID" sz="2200" dirty="0" smtClean="0">
                <a:latin typeface="Calibri" pitchFamily="34" charset="0"/>
              </a:rPr>
              <a:t>Management</a:t>
            </a:r>
            <a:endParaRPr lang="id-ID" sz="22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id-ID" sz="2200" dirty="0">
                <a:latin typeface="Calibri" pitchFamily="34" charset="0"/>
              </a:rPr>
              <a:t>  Landscape Restoration</a:t>
            </a:r>
          </a:p>
          <a:p>
            <a:pPr>
              <a:buFont typeface="Arial" charset="0"/>
              <a:buChar char="•"/>
            </a:pPr>
            <a:r>
              <a:rPr lang="id-ID" sz="2200" dirty="0">
                <a:latin typeface="Calibri" pitchFamily="34" charset="0"/>
              </a:rPr>
              <a:t>  Management of Tropical Ecosystem</a:t>
            </a:r>
          </a:p>
          <a:p>
            <a:r>
              <a:rPr lang="id-ID" sz="2200" dirty="0">
                <a:latin typeface="Calibri" pitchFamily="34" charset="0"/>
              </a:rPr>
              <a:t>    Functions and Services</a:t>
            </a:r>
          </a:p>
          <a:p>
            <a:pPr>
              <a:buFont typeface="Arial" charset="0"/>
              <a:buChar char="•"/>
            </a:pPr>
            <a:r>
              <a:rPr lang="id-ID" sz="2200" dirty="0">
                <a:latin typeface="Calibri" pitchFamily="34" charset="0"/>
              </a:rPr>
              <a:t>  Ecosystems Health Monitoring</a:t>
            </a:r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47880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24400" y="1752600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Geared towards working with relevant institutions in finding ways to help ecosystems recover their original functioning and ensure environmental sustainability.  </a:t>
            </a:r>
            <a:endParaRPr lang="en-US" sz="2200" dirty="0"/>
          </a:p>
        </p:txBody>
      </p:sp>
      <p:pic>
        <p:nvPicPr>
          <p:cNvPr id="9" name="Picture 2" descr="seame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63230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solidFill>
                  <a:srgbClr val="00B0F0"/>
                </a:solidFill>
              </a:rPr>
              <a:t>BIOTROP’s Programs &amp; Activities</a:t>
            </a:r>
            <a:endParaRPr lang="en-US" sz="3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PhD Thesis Grants Program</a:t>
            </a:r>
          </a:p>
          <a:p>
            <a:r>
              <a:rPr lang="en-US" sz="2800" dirty="0" smtClean="0"/>
              <a:t>Joint Research Program</a:t>
            </a:r>
          </a:p>
          <a:p>
            <a:r>
              <a:rPr lang="en-US" sz="2800" dirty="0" smtClean="0"/>
              <a:t>Private Sector Research Engagement</a:t>
            </a:r>
          </a:p>
          <a:p>
            <a:r>
              <a:rPr lang="en-US" sz="2800" dirty="0" smtClean="0"/>
              <a:t>Student Internship and On-the-Job Training</a:t>
            </a:r>
          </a:p>
          <a:p>
            <a:r>
              <a:rPr lang="en-US" sz="2800" dirty="0" smtClean="0"/>
              <a:t>Knowledge and Technology One-Stop Shop</a:t>
            </a:r>
          </a:p>
        </p:txBody>
      </p:sp>
      <p:pic>
        <p:nvPicPr>
          <p:cNvPr id="4" name="Picture 2" descr="seam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62468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</a:rPr>
              <a:t>PhD Thesis Grants Program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0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To increase the number of qualified human resources in universities and government agencies to contribute to  Indonesia’s development in the area of tropical biology and natural resources management.  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eam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62468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3554"/>
            <a:ext cx="3276600" cy="219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3412629"/>
            <a:ext cx="48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 Has benefited a total of 34 PhD </a:t>
            </a:r>
          </a:p>
          <a:p>
            <a:r>
              <a:rPr lang="en-US" sz="2500" dirty="0" smtClean="0"/>
              <a:t>    students from 14 universities</a:t>
            </a:r>
          </a:p>
          <a:p>
            <a:r>
              <a:rPr lang="en-US" sz="2500" dirty="0" smtClean="0"/>
              <a:t>    and research institutions in </a:t>
            </a:r>
          </a:p>
          <a:p>
            <a:r>
              <a:rPr lang="en-US" sz="2500" dirty="0" smtClean="0"/>
              <a:t>    Indonesia  since 2011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486400"/>
            <a:ext cx="77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 BIOTROP scientists serve as mentors where appropriate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67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</a:rPr>
              <a:t>Examples of PhD Thesis Supported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Utilization of </a:t>
            </a:r>
            <a:r>
              <a:rPr lang="en-US" sz="2200" dirty="0" err="1" smtClean="0"/>
              <a:t>Betung</a:t>
            </a:r>
            <a:r>
              <a:rPr lang="en-US" sz="2200" dirty="0" smtClean="0"/>
              <a:t> Bamboo for </a:t>
            </a:r>
            <a:r>
              <a:rPr lang="en-US" sz="2200" dirty="0" err="1" smtClean="0"/>
              <a:t>Bioethanol</a:t>
            </a:r>
            <a:r>
              <a:rPr lang="en-US" sz="2200" dirty="0" smtClean="0"/>
              <a:t> Production Using Biological-Microwave Pretreatment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200" dirty="0" smtClean="0"/>
              <a:t>Quality Enhancement of Particle Board from </a:t>
            </a:r>
            <a:r>
              <a:rPr lang="en-US" sz="2200" dirty="0" err="1" smtClean="0"/>
              <a:t>Jatropha</a:t>
            </a:r>
            <a:r>
              <a:rPr lang="en-US" sz="2200" dirty="0" smtClean="0"/>
              <a:t> Fruit Hulls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200" dirty="0" smtClean="0"/>
              <a:t>Combined Antimicrobial Effect of Ginger (</a:t>
            </a:r>
            <a:r>
              <a:rPr lang="en-US" sz="2200" i="1" dirty="0" err="1" smtClean="0"/>
              <a:t>Zingiber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officinale</a:t>
            </a:r>
            <a:r>
              <a:rPr lang="en-US" sz="2200" i="1" dirty="0" smtClean="0"/>
              <a:t> </a:t>
            </a:r>
            <a:r>
              <a:rPr lang="en-US" sz="2200" dirty="0" smtClean="0"/>
              <a:t>var. </a:t>
            </a:r>
            <a:r>
              <a:rPr lang="en-US" sz="2200" dirty="0" err="1" smtClean="0"/>
              <a:t>Rubrum</a:t>
            </a:r>
            <a:r>
              <a:rPr lang="en-US" sz="2200" dirty="0" smtClean="0"/>
              <a:t>) and Galangal (</a:t>
            </a:r>
            <a:r>
              <a:rPr lang="en-US" sz="2200" i="1" dirty="0" err="1" smtClean="0"/>
              <a:t>Alpinia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galanga</a:t>
            </a:r>
            <a:r>
              <a:rPr lang="en-US" sz="2200" i="1" dirty="0" smtClean="0"/>
              <a:t> </a:t>
            </a:r>
            <a:r>
              <a:rPr lang="en-US" sz="2200" dirty="0" smtClean="0"/>
              <a:t>L. </a:t>
            </a:r>
            <a:r>
              <a:rPr lang="en-US" sz="2200" dirty="0" err="1" smtClean="0"/>
              <a:t>Willd</a:t>
            </a:r>
            <a:r>
              <a:rPr lang="en-US" sz="2200" dirty="0" smtClean="0"/>
              <a:t>.) Essential Oils Against Food borne Pathogen and Food Spoilage Bacteria in Food Model Media 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200" dirty="0" smtClean="0"/>
              <a:t>Improving Catfish (</a:t>
            </a:r>
            <a:r>
              <a:rPr lang="en-US" sz="2200" i="1" dirty="0" err="1" smtClean="0"/>
              <a:t>Clarias</a:t>
            </a:r>
            <a:r>
              <a:rPr lang="en-US" sz="2200" i="1" dirty="0" smtClean="0"/>
              <a:t> </a:t>
            </a:r>
            <a:r>
              <a:rPr lang="en-US" sz="2200" dirty="0" smtClean="0"/>
              <a:t>sp.) </a:t>
            </a:r>
            <a:r>
              <a:rPr lang="en-US" sz="2200" dirty="0" err="1" smtClean="0"/>
              <a:t>Broodstock</a:t>
            </a:r>
            <a:r>
              <a:rPr lang="en-US" sz="2200" dirty="0" smtClean="0"/>
              <a:t> Reproduction Quality Through Combination with Microalgae </a:t>
            </a:r>
            <a:r>
              <a:rPr lang="en-US" sz="2200" i="1" dirty="0" err="1" smtClean="0"/>
              <a:t>Spirulina</a:t>
            </a:r>
            <a:r>
              <a:rPr lang="en-US" sz="2200" i="1" dirty="0" smtClean="0"/>
              <a:t> </a:t>
            </a:r>
            <a:r>
              <a:rPr lang="en-US" sz="2200" dirty="0" smtClean="0"/>
              <a:t>and Hormone </a:t>
            </a:r>
          </a:p>
          <a:p>
            <a:pPr>
              <a:buNone/>
            </a:pPr>
            <a:endParaRPr lang="en-US" sz="1400" dirty="0" smtClean="0"/>
          </a:p>
          <a:p>
            <a:r>
              <a:rPr lang="id-ID" sz="2200" dirty="0" smtClean="0"/>
              <a:t>Effect of Kebar Grass </a:t>
            </a:r>
            <a:r>
              <a:rPr lang="id-ID" sz="2200" i="1" dirty="0" smtClean="0"/>
              <a:t>(Biophytum petersianum Klotzsch) </a:t>
            </a:r>
            <a:r>
              <a:rPr lang="id-ID" sz="2200" dirty="0" smtClean="0"/>
              <a:t>Extract on </a:t>
            </a:r>
            <a:r>
              <a:rPr lang="id-ID" sz="2200" i="1" dirty="0" smtClean="0"/>
              <a:t>Aspergillus Flavus</a:t>
            </a:r>
            <a:r>
              <a:rPr lang="id-ID" sz="2200" dirty="0" smtClean="0"/>
              <a:t> Growth and Aflatoxin B1 Production in Food Model </a:t>
            </a:r>
            <a:r>
              <a:rPr lang="en-US" sz="2200" dirty="0" smtClean="0"/>
              <a:t>System</a:t>
            </a:r>
          </a:p>
          <a:p>
            <a:pPr>
              <a:buNone/>
            </a:pPr>
            <a:endParaRPr lang="en-US" sz="1400" dirty="0" smtClean="0"/>
          </a:p>
          <a:p>
            <a:r>
              <a:rPr lang="id-ID" sz="2200" dirty="0" smtClean="0"/>
              <a:t>Study on Pegagan </a:t>
            </a:r>
            <a:r>
              <a:rPr lang="id-ID" sz="2200" i="1" dirty="0" smtClean="0"/>
              <a:t>(centella asiatica)</a:t>
            </a:r>
            <a:r>
              <a:rPr lang="id-ID" sz="2200" dirty="0" smtClean="0"/>
              <a:t> as Contraceptive Agent and Its Recovery Enhancement by Purwoceng </a:t>
            </a:r>
            <a:r>
              <a:rPr lang="id-ID" sz="2200" i="1" dirty="0" smtClean="0"/>
              <a:t>(pimpinella alpine Molk)</a:t>
            </a:r>
            <a:endParaRPr lang="en-US" sz="2200" dirty="0" smtClean="0"/>
          </a:p>
          <a:p>
            <a:pPr>
              <a:buNone/>
            </a:pPr>
            <a:endParaRPr lang="en-US" sz="1300" dirty="0" smtClean="0"/>
          </a:p>
          <a:p>
            <a:r>
              <a:rPr lang="en-US" sz="2400" dirty="0" smtClean="0"/>
              <a:t>Study of Biodiversity and  Development of Aphids Identification Key in West Java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eam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68272"/>
            <a:ext cx="542925" cy="5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63670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“Enhancing and Promoting the Real Values of Tropical Biology in Southeast Asia”</a:t>
            </a:r>
            <a:endParaRPr lang="en-US" sz="16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6246812"/>
            <a:ext cx="7543800" cy="15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Regional Joint Research Program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 </a:t>
            </a:r>
            <a:r>
              <a:rPr lang="en-US" sz="2600" dirty="0" smtClean="0"/>
              <a:t>Launched in 2013 on counter parting scheme &amp; in the context of South-South collaboration</a:t>
            </a:r>
          </a:p>
          <a:p>
            <a:pPr>
              <a:buNone/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To </a:t>
            </a:r>
            <a:r>
              <a:rPr lang="id-ID" sz="2600" dirty="0" smtClean="0"/>
              <a:t>promote scientific collaborations among government research and academic institutions </a:t>
            </a:r>
            <a:r>
              <a:rPr lang="en-US" sz="2600" dirty="0" smtClean="0"/>
              <a:t>in</a:t>
            </a:r>
            <a:r>
              <a:rPr lang="id-ID" sz="2600" dirty="0" smtClean="0"/>
              <a:t> addressing  common development concerns among Southeast Asian countries along  the program th</a:t>
            </a:r>
            <a:r>
              <a:rPr lang="en-US" sz="2600" dirty="0" smtClean="0"/>
              <a:t>r</a:t>
            </a:r>
            <a:r>
              <a:rPr lang="id-ID" sz="2600" dirty="0" smtClean="0"/>
              <a:t>usts of SEAMEO BIOTROP</a:t>
            </a:r>
            <a:endParaRPr lang="en-US" sz="2600" dirty="0" smtClean="0"/>
          </a:p>
          <a:p>
            <a:pPr>
              <a:buNone/>
            </a:pPr>
            <a:endParaRPr lang="en-US" sz="1400" dirty="0" smtClean="0"/>
          </a:p>
          <a:p>
            <a:r>
              <a:rPr lang="en-US" sz="2600" dirty="0" smtClean="0"/>
              <a:t>Involvement of graduate students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9144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rain_s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793030"/>
            <a:ext cx="3352800" cy="231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1142</Words>
  <Application>Microsoft Office PowerPoint</Application>
  <PresentationFormat>On-screen Show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SEAMEO BIOTROP’s  Programs and Activities  on Innovation &amp; Entrepreneurship  for the Next Generation</vt:lpstr>
      <vt:lpstr>Presentation Outline</vt:lpstr>
      <vt:lpstr>BIOTROP’s Vision &amp; Mission</vt:lpstr>
      <vt:lpstr>BIOTROP’s Program Thrusts</vt:lpstr>
      <vt:lpstr>BIOTROP’s Program Thrusts</vt:lpstr>
      <vt:lpstr>BIOTROP’s Programs &amp; Activities</vt:lpstr>
      <vt:lpstr>PhD Thesis Grants Program</vt:lpstr>
      <vt:lpstr>Examples of PhD Thesis Supported</vt:lpstr>
      <vt:lpstr>Regional Joint Research Program</vt:lpstr>
      <vt:lpstr>Regional Joint Research Program</vt:lpstr>
      <vt:lpstr>Private Sector-Academe Research Engagement</vt:lpstr>
      <vt:lpstr>Private Sector-Academe Research Engagement</vt:lpstr>
      <vt:lpstr> Knowledge and Technology  One-Stop Shop </vt:lpstr>
      <vt:lpstr>PowerPoint Presentation</vt:lpstr>
      <vt:lpstr>Organic Nursery Blocks</vt:lpstr>
      <vt:lpstr>Sorghum By-Products</vt:lpstr>
      <vt:lpstr>Tissue-cultured Seaweed</vt:lpstr>
      <vt:lpstr>Plantation Tree Species</vt:lpstr>
      <vt:lpstr>Satoimo (Japanese Taro) Plant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SEAMEO BIOTROP’s  Programs and Approaches  to Innovation &amp; Entrepreneurship  for the Next Generation</dc:title>
  <dc:creator>Sony</dc:creator>
  <cp:lastModifiedBy>esterdinasihombing</cp:lastModifiedBy>
  <cp:revision>76</cp:revision>
  <dcterms:created xsi:type="dcterms:W3CDTF">2015-02-25T14:48:54Z</dcterms:created>
  <dcterms:modified xsi:type="dcterms:W3CDTF">2015-03-19T09:54:30Z</dcterms:modified>
</cp:coreProperties>
</file>