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66" r:id="rId6"/>
    <p:sldId id="270" r:id="rId7"/>
    <p:sldId id="269" r:id="rId8"/>
    <p:sldId id="267" r:id="rId9"/>
    <p:sldId id="260" r:id="rId10"/>
    <p:sldId id="271" r:id="rId11"/>
    <p:sldId id="273" r:id="rId12"/>
    <p:sldId id="265" r:id="rId13"/>
    <p:sldId id="272" r:id="rId14"/>
    <p:sldId id="261" r:id="rId15"/>
    <p:sldId id="275" r:id="rId16"/>
    <p:sldId id="276" r:id="rId17"/>
    <p:sldId id="259" r:id="rId18"/>
    <p:sldId id="274" r:id="rId19"/>
    <p:sldId id="262" r:id="rId20"/>
    <p:sldId id="277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1B009-DABB-48BE-BC99-C1D11246662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E914039-9FD8-43A2-B63F-A5F15029A59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/>
            <a:t>Health and Pharmacy</a:t>
          </a:r>
          <a:endParaRPr lang="id-ID" sz="2800" dirty="0"/>
        </a:p>
      </dgm:t>
    </dgm:pt>
    <dgm:pt modelId="{8C90CF0C-A47D-40A9-8AF7-956F952FC598}" type="parTrans" cxnId="{88772F70-F21C-4D77-84A2-9A2D6C9C957B}">
      <dgm:prSet/>
      <dgm:spPr/>
      <dgm:t>
        <a:bodyPr/>
        <a:lstStyle/>
        <a:p>
          <a:endParaRPr lang="id-ID"/>
        </a:p>
      </dgm:t>
    </dgm:pt>
    <dgm:pt modelId="{F33497A4-7E26-487F-9C3C-272E3A9D9986}" type="sibTrans" cxnId="{88772F70-F21C-4D77-84A2-9A2D6C9C957B}">
      <dgm:prSet/>
      <dgm:spPr/>
      <dgm:t>
        <a:bodyPr/>
        <a:lstStyle/>
        <a:p>
          <a:endParaRPr lang="id-ID"/>
        </a:p>
      </dgm:t>
    </dgm:pt>
    <dgm:pt modelId="{BE8EB15F-D200-46C9-A982-20B761185659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2800" dirty="0" smtClean="0"/>
            <a:t>Agr</a:t>
          </a:r>
          <a:r>
            <a:rPr lang="en-US" sz="2800" dirty="0" err="1" smtClean="0"/>
            <a:t>iculture</a:t>
          </a:r>
          <a:endParaRPr lang="id-ID" sz="2800" dirty="0"/>
        </a:p>
      </dgm:t>
    </dgm:pt>
    <dgm:pt modelId="{50E696A9-B7B2-4331-A92F-FB33009D2C14}" type="parTrans" cxnId="{C6314394-E35D-4F65-A82A-E86C3D1DD414}">
      <dgm:prSet/>
      <dgm:spPr/>
      <dgm:t>
        <a:bodyPr/>
        <a:lstStyle/>
        <a:p>
          <a:endParaRPr lang="id-ID"/>
        </a:p>
      </dgm:t>
    </dgm:pt>
    <dgm:pt modelId="{EFFD7A65-9FBC-4612-BAC7-D3AE1B26B325}" type="sibTrans" cxnId="{C6314394-E35D-4F65-A82A-E86C3D1DD414}">
      <dgm:prSet/>
      <dgm:spPr/>
      <dgm:t>
        <a:bodyPr/>
        <a:lstStyle/>
        <a:p>
          <a:endParaRPr lang="id-ID"/>
        </a:p>
      </dgm:t>
    </dgm:pt>
    <dgm:pt modelId="{3B6778B3-76DA-4A33-ABEF-56B58882EB1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/>
            <a:t>New and Renewable Energy</a:t>
          </a:r>
          <a:endParaRPr lang="id-ID" sz="2800" dirty="0"/>
        </a:p>
      </dgm:t>
    </dgm:pt>
    <dgm:pt modelId="{4D2EA7A1-6C26-4CAA-A442-B8AEC7BACC49}" type="parTrans" cxnId="{93DDA699-F335-4BA1-A9EB-C179C1529FF3}">
      <dgm:prSet/>
      <dgm:spPr/>
      <dgm:t>
        <a:bodyPr/>
        <a:lstStyle/>
        <a:p>
          <a:endParaRPr lang="id-ID"/>
        </a:p>
      </dgm:t>
    </dgm:pt>
    <dgm:pt modelId="{BF2B6A91-C146-4D58-9783-0BEC4DDDA64B}" type="sibTrans" cxnId="{93DDA699-F335-4BA1-A9EB-C179C1529FF3}">
      <dgm:prSet/>
      <dgm:spPr/>
      <dgm:t>
        <a:bodyPr/>
        <a:lstStyle/>
        <a:p>
          <a:endParaRPr lang="id-ID"/>
        </a:p>
      </dgm:t>
    </dgm:pt>
    <dgm:pt modelId="{E610721C-D44B-4621-A102-888644C75472}">
      <dgm:prSet custT="1"/>
      <dgm:spPr>
        <a:solidFill>
          <a:srgbClr val="002060"/>
        </a:solidFill>
      </dgm:spPr>
      <dgm:t>
        <a:bodyPr/>
        <a:lstStyle/>
        <a:p>
          <a:r>
            <a:rPr lang="en-US" sz="2800" dirty="0" smtClean="0"/>
            <a:t>Manufacturing and IT</a:t>
          </a:r>
          <a:endParaRPr lang="id-ID" sz="2800" dirty="0"/>
        </a:p>
      </dgm:t>
    </dgm:pt>
    <dgm:pt modelId="{603C006C-8DD3-4C7A-BBA0-3B4850356E9A}" type="parTrans" cxnId="{84DBA9C5-D928-4BA8-A144-F74AD9A7F863}">
      <dgm:prSet/>
      <dgm:spPr/>
      <dgm:t>
        <a:bodyPr/>
        <a:lstStyle/>
        <a:p>
          <a:endParaRPr lang="id-ID"/>
        </a:p>
      </dgm:t>
    </dgm:pt>
    <dgm:pt modelId="{4E8FE1EE-0FD2-4355-93F4-296F0B213DFD}" type="sibTrans" cxnId="{84DBA9C5-D928-4BA8-A144-F74AD9A7F863}">
      <dgm:prSet/>
      <dgm:spPr/>
      <dgm:t>
        <a:bodyPr/>
        <a:lstStyle/>
        <a:p>
          <a:endParaRPr lang="id-ID"/>
        </a:p>
      </dgm:t>
    </dgm:pt>
    <dgm:pt modelId="{E4DC6B33-F86D-445D-9476-FE24E59F0F65}">
      <dgm:prSet custT="1"/>
      <dgm:spPr>
        <a:solidFill>
          <a:srgbClr val="7030A0"/>
        </a:solidFill>
      </dgm:spPr>
      <dgm:t>
        <a:bodyPr/>
        <a:lstStyle/>
        <a:p>
          <a:r>
            <a:rPr lang="en-US" sz="2800" smtClean="0"/>
            <a:t>Heritage, Art &amp; Culture Sustainable Management</a:t>
          </a:r>
          <a:endParaRPr lang="id-ID" sz="2800"/>
        </a:p>
      </dgm:t>
    </dgm:pt>
    <dgm:pt modelId="{8D0FDB1B-CA91-4779-9CB9-C3AA80568FB5}" type="parTrans" cxnId="{12E9B6CB-302E-45CA-9842-28499282ACE3}">
      <dgm:prSet/>
      <dgm:spPr/>
      <dgm:t>
        <a:bodyPr/>
        <a:lstStyle/>
        <a:p>
          <a:endParaRPr lang="id-ID"/>
        </a:p>
      </dgm:t>
    </dgm:pt>
    <dgm:pt modelId="{C2245607-F42C-44EF-B1FA-0B6AB64EBD6F}" type="sibTrans" cxnId="{12E9B6CB-302E-45CA-9842-28499282ACE3}">
      <dgm:prSet/>
      <dgm:spPr/>
      <dgm:t>
        <a:bodyPr/>
        <a:lstStyle/>
        <a:p>
          <a:endParaRPr lang="id-ID"/>
        </a:p>
      </dgm:t>
    </dgm:pt>
    <dgm:pt modelId="{3E5E4EEA-26DD-4120-AD7B-2900177D6043}" type="pres">
      <dgm:prSet presAssocID="{EF91B009-DABB-48BE-BC99-C1D112466626}" presName="linearFlow" presStyleCnt="0">
        <dgm:presLayoutVars>
          <dgm:dir/>
          <dgm:resizeHandles val="exact"/>
        </dgm:presLayoutVars>
      </dgm:prSet>
      <dgm:spPr/>
    </dgm:pt>
    <dgm:pt modelId="{DC1AB07E-CA5D-4E6D-B5B6-A876ACE28EC5}" type="pres">
      <dgm:prSet presAssocID="{0E914039-9FD8-43A2-B63F-A5F15029A597}" presName="composite" presStyleCnt="0"/>
      <dgm:spPr/>
    </dgm:pt>
    <dgm:pt modelId="{2F6CBEC4-2DFF-4FFD-BC46-F7862A7E5A9E}" type="pres">
      <dgm:prSet presAssocID="{0E914039-9FD8-43A2-B63F-A5F15029A597}" presName="imgShp" presStyleLbl="fgImgPlace1" presStyleIdx="0" presStyleCnt="5"/>
      <dgm:spPr/>
    </dgm:pt>
    <dgm:pt modelId="{FE56C386-E40F-48B5-B287-EB5CB55C20A3}" type="pres">
      <dgm:prSet presAssocID="{0E914039-9FD8-43A2-B63F-A5F15029A59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6105B0-4792-4C35-B329-403798CA376A}" type="pres">
      <dgm:prSet presAssocID="{F33497A4-7E26-487F-9C3C-272E3A9D9986}" presName="spacing" presStyleCnt="0"/>
      <dgm:spPr/>
    </dgm:pt>
    <dgm:pt modelId="{B54B2E19-BC5A-4112-BAB2-F2063454162A}" type="pres">
      <dgm:prSet presAssocID="{BE8EB15F-D200-46C9-A982-20B761185659}" presName="composite" presStyleCnt="0"/>
      <dgm:spPr/>
    </dgm:pt>
    <dgm:pt modelId="{959EAFB0-5247-4429-BB05-A3C598741B33}" type="pres">
      <dgm:prSet presAssocID="{BE8EB15F-D200-46C9-A982-20B761185659}" presName="imgShp" presStyleLbl="fgImgPlace1" presStyleIdx="1" presStyleCnt="5"/>
      <dgm:spPr/>
    </dgm:pt>
    <dgm:pt modelId="{76BAFFB4-5BCB-4257-870B-0CD5A30E2F30}" type="pres">
      <dgm:prSet presAssocID="{BE8EB15F-D200-46C9-A982-20B76118565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4F4EC0-1AB8-4773-9816-B125BB10FEC9}" type="pres">
      <dgm:prSet presAssocID="{EFFD7A65-9FBC-4612-BAC7-D3AE1B26B325}" presName="spacing" presStyleCnt="0"/>
      <dgm:spPr/>
    </dgm:pt>
    <dgm:pt modelId="{33DB2772-0653-49D1-8DE0-7ED527E57B73}" type="pres">
      <dgm:prSet presAssocID="{3B6778B3-76DA-4A33-ABEF-56B58882EB1B}" presName="composite" presStyleCnt="0"/>
      <dgm:spPr/>
    </dgm:pt>
    <dgm:pt modelId="{4390C7B6-913B-489E-80BF-9D6F7730FF92}" type="pres">
      <dgm:prSet presAssocID="{3B6778B3-76DA-4A33-ABEF-56B58882EB1B}" presName="imgShp" presStyleLbl="fgImgPlace1" presStyleIdx="2" presStyleCnt="5"/>
      <dgm:spPr/>
    </dgm:pt>
    <dgm:pt modelId="{B8207B5D-6B0B-4720-A08D-8C06FDA98EB7}" type="pres">
      <dgm:prSet presAssocID="{3B6778B3-76DA-4A33-ABEF-56B58882EB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1142ED-8A14-4E27-A429-C6B663552759}" type="pres">
      <dgm:prSet presAssocID="{BF2B6A91-C146-4D58-9783-0BEC4DDDA64B}" presName="spacing" presStyleCnt="0"/>
      <dgm:spPr/>
    </dgm:pt>
    <dgm:pt modelId="{BA4DD33E-8BE6-409D-A9A4-81EF3913B839}" type="pres">
      <dgm:prSet presAssocID="{E610721C-D44B-4621-A102-888644C75472}" presName="composite" presStyleCnt="0"/>
      <dgm:spPr/>
    </dgm:pt>
    <dgm:pt modelId="{55B5F7CD-B052-47A2-84B0-F35EB0154874}" type="pres">
      <dgm:prSet presAssocID="{E610721C-D44B-4621-A102-888644C75472}" presName="imgShp" presStyleLbl="fgImgPlace1" presStyleIdx="3" presStyleCnt="5"/>
      <dgm:spPr/>
    </dgm:pt>
    <dgm:pt modelId="{86C87AD3-52A4-43C3-8B16-5319768E1357}" type="pres">
      <dgm:prSet presAssocID="{E610721C-D44B-4621-A102-888644C7547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7E07ED-E117-4DC7-89E4-8F97511AAFC4}" type="pres">
      <dgm:prSet presAssocID="{4E8FE1EE-0FD2-4355-93F4-296F0B213DFD}" presName="spacing" presStyleCnt="0"/>
      <dgm:spPr/>
    </dgm:pt>
    <dgm:pt modelId="{83936338-18F0-4122-8C54-E540CE0AA9F1}" type="pres">
      <dgm:prSet presAssocID="{E4DC6B33-F86D-445D-9476-FE24E59F0F65}" presName="composite" presStyleCnt="0"/>
      <dgm:spPr/>
    </dgm:pt>
    <dgm:pt modelId="{FAD8FFD1-3E56-45AD-84D2-169EED259C37}" type="pres">
      <dgm:prSet presAssocID="{E4DC6B33-F86D-445D-9476-FE24E59F0F65}" presName="imgShp" presStyleLbl="fgImgPlace1" presStyleIdx="4" presStyleCnt="5"/>
      <dgm:spPr/>
    </dgm:pt>
    <dgm:pt modelId="{3504D994-AE5E-497F-BBC7-FC48B7869FC3}" type="pres">
      <dgm:prSet presAssocID="{E4DC6B33-F86D-445D-9476-FE24E59F0F6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6314394-E35D-4F65-A82A-E86C3D1DD414}" srcId="{EF91B009-DABB-48BE-BC99-C1D112466626}" destId="{BE8EB15F-D200-46C9-A982-20B761185659}" srcOrd="1" destOrd="0" parTransId="{50E696A9-B7B2-4331-A92F-FB33009D2C14}" sibTransId="{EFFD7A65-9FBC-4612-BAC7-D3AE1B26B325}"/>
    <dgm:cxn modelId="{93DDA699-F335-4BA1-A9EB-C179C1529FF3}" srcId="{EF91B009-DABB-48BE-BC99-C1D112466626}" destId="{3B6778B3-76DA-4A33-ABEF-56B58882EB1B}" srcOrd="2" destOrd="0" parTransId="{4D2EA7A1-6C26-4CAA-A442-B8AEC7BACC49}" sibTransId="{BF2B6A91-C146-4D58-9783-0BEC4DDDA64B}"/>
    <dgm:cxn modelId="{88772F70-F21C-4D77-84A2-9A2D6C9C957B}" srcId="{EF91B009-DABB-48BE-BC99-C1D112466626}" destId="{0E914039-9FD8-43A2-B63F-A5F15029A597}" srcOrd="0" destOrd="0" parTransId="{8C90CF0C-A47D-40A9-8AF7-956F952FC598}" sibTransId="{F33497A4-7E26-487F-9C3C-272E3A9D9986}"/>
    <dgm:cxn modelId="{80298671-2FF8-4559-B1E5-C295CABC89F0}" type="presOf" srcId="{BE8EB15F-D200-46C9-A982-20B761185659}" destId="{76BAFFB4-5BCB-4257-870B-0CD5A30E2F30}" srcOrd="0" destOrd="0" presId="urn:microsoft.com/office/officeart/2005/8/layout/vList3#1"/>
    <dgm:cxn modelId="{96DC684A-E666-4D50-B10D-E43A6ACEF7AF}" type="presOf" srcId="{E4DC6B33-F86D-445D-9476-FE24E59F0F65}" destId="{3504D994-AE5E-497F-BBC7-FC48B7869FC3}" srcOrd="0" destOrd="0" presId="urn:microsoft.com/office/officeart/2005/8/layout/vList3#1"/>
    <dgm:cxn modelId="{55B349D7-79A1-40CB-994C-5851D7A799F8}" type="presOf" srcId="{EF91B009-DABB-48BE-BC99-C1D112466626}" destId="{3E5E4EEA-26DD-4120-AD7B-2900177D6043}" srcOrd="0" destOrd="0" presId="urn:microsoft.com/office/officeart/2005/8/layout/vList3#1"/>
    <dgm:cxn modelId="{84DBA9C5-D928-4BA8-A144-F74AD9A7F863}" srcId="{EF91B009-DABB-48BE-BC99-C1D112466626}" destId="{E610721C-D44B-4621-A102-888644C75472}" srcOrd="3" destOrd="0" parTransId="{603C006C-8DD3-4C7A-BBA0-3B4850356E9A}" sibTransId="{4E8FE1EE-0FD2-4355-93F4-296F0B213DFD}"/>
    <dgm:cxn modelId="{396874A8-9174-4D05-916E-0FCD52600E3E}" type="presOf" srcId="{E610721C-D44B-4621-A102-888644C75472}" destId="{86C87AD3-52A4-43C3-8B16-5319768E1357}" srcOrd="0" destOrd="0" presId="urn:microsoft.com/office/officeart/2005/8/layout/vList3#1"/>
    <dgm:cxn modelId="{12E9B6CB-302E-45CA-9842-28499282ACE3}" srcId="{EF91B009-DABB-48BE-BC99-C1D112466626}" destId="{E4DC6B33-F86D-445D-9476-FE24E59F0F65}" srcOrd="4" destOrd="0" parTransId="{8D0FDB1B-CA91-4779-9CB9-C3AA80568FB5}" sibTransId="{C2245607-F42C-44EF-B1FA-0B6AB64EBD6F}"/>
    <dgm:cxn modelId="{7F7C931E-92FC-4ED1-A33C-3AC75D3F5B39}" type="presOf" srcId="{0E914039-9FD8-43A2-B63F-A5F15029A597}" destId="{FE56C386-E40F-48B5-B287-EB5CB55C20A3}" srcOrd="0" destOrd="0" presId="urn:microsoft.com/office/officeart/2005/8/layout/vList3#1"/>
    <dgm:cxn modelId="{CEB2A9BE-9119-4697-8129-B3D08A4711E6}" type="presOf" srcId="{3B6778B3-76DA-4A33-ABEF-56B58882EB1B}" destId="{B8207B5D-6B0B-4720-A08D-8C06FDA98EB7}" srcOrd="0" destOrd="0" presId="urn:microsoft.com/office/officeart/2005/8/layout/vList3#1"/>
    <dgm:cxn modelId="{BD3048D8-735B-4E8C-8ACA-61CAB0B32AA9}" type="presParOf" srcId="{3E5E4EEA-26DD-4120-AD7B-2900177D6043}" destId="{DC1AB07E-CA5D-4E6D-B5B6-A876ACE28EC5}" srcOrd="0" destOrd="0" presId="urn:microsoft.com/office/officeart/2005/8/layout/vList3#1"/>
    <dgm:cxn modelId="{202B53B4-C085-44AC-8D1A-BCE09F0776FC}" type="presParOf" srcId="{DC1AB07E-CA5D-4E6D-B5B6-A876ACE28EC5}" destId="{2F6CBEC4-2DFF-4FFD-BC46-F7862A7E5A9E}" srcOrd="0" destOrd="0" presId="urn:microsoft.com/office/officeart/2005/8/layout/vList3#1"/>
    <dgm:cxn modelId="{5EC3DFA7-97A4-4D36-BF33-0EF6FC9A8D67}" type="presParOf" srcId="{DC1AB07E-CA5D-4E6D-B5B6-A876ACE28EC5}" destId="{FE56C386-E40F-48B5-B287-EB5CB55C20A3}" srcOrd="1" destOrd="0" presId="urn:microsoft.com/office/officeart/2005/8/layout/vList3#1"/>
    <dgm:cxn modelId="{FEEB57A8-F9FF-4E84-B6CB-C0A4169354C7}" type="presParOf" srcId="{3E5E4EEA-26DD-4120-AD7B-2900177D6043}" destId="{F16105B0-4792-4C35-B329-403798CA376A}" srcOrd="1" destOrd="0" presId="urn:microsoft.com/office/officeart/2005/8/layout/vList3#1"/>
    <dgm:cxn modelId="{B93AB160-4E96-4832-8C96-41A0E24A7A5D}" type="presParOf" srcId="{3E5E4EEA-26DD-4120-AD7B-2900177D6043}" destId="{B54B2E19-BC5A-4112-BAB2-F2063454162A}" srcOrd="2" destOrd="0" presId="urn:microsoft.com/office/officeart/2005/8/layout/vList3#1"/>
    <dgm:cxn modelId="{86E25CCE-9EE4-40D7-AFD9-D32A05F71D87}" type="presParOf" srcId="{B54B2E19-BC5A-4112-BAB2-F2063454162A}" destId="{959EAFB0-5247-4429-BB05-A3C598741B33}" srcOrd="0" destOrd="0" presId="urn:microsoft.com/office/officeart/2005/8/layout/vList3#1"/>
    <dgm:cxn modelId="{B9AE5C7B-BF79-4C20-A914-8F4F6F64BA78}" type="presParOf" srcId="{B54B2E19-BC5A-4112-BAB2-F2063454162A}" destId="{76BAFFB4-5BCB-4257-870B-0CD5A30E2F30}" srcOrd="1" destOrd="0" presId="urn:microsoft.com/office/officeart/2005/8/layout/vList3#1"/>
    <dgm:cxn modelId="{F26C40D8-B452-4D79-9A62-200F7B73961F}" type="presParOf" srcId="{3E5E4EEA-26DD-4120-AD7B-2900177D6043}" destId="{284F4EC0-1AB8-4773-9816-B125BB10FEC9}" srcOrd="3" destOrd="0" presId="urn:microsoft.com/office/officeart/2005/8/layout/vList3#1"/>
    <dgm:cxn modelId="{C15DF8C9-2CE5-421C-B44D-A3B99E8CD744}" type="presParOf" srcId="{3E5E4EEA-26DD-4120-AD7B-2900177D6043}" destId="{33DB2772-0653-49D1-8DE0-7ED527E57B73}" srcOrd="4" destOrd="0" presId="urn:microsoft.com/office/officeart/2005/8/layout/vList3#1"/>
    <dgm:cxn modelId="{7FE16620-CF7C-4B4D-B966-D7209D08B27A}" type="presParOf" srcId="{33DB2772-0653-49D1-8DE0-7ED527E57B73}" destId="{4390C7B6-913B-489E-80BF-9D6F7730FF92}" srcOrd="0" destOrd="0" presId="urn:microsoft.com/office/officeart/2005/8/layout/vList3#1"/>
    <dgm:cxn modelId="{3991D398-0D09-4455-940F-DD0C5160B266}" type="presParOf" srcId="{33DB2772-0653-49D1-8DE0-7ED527E57B73}" destId="{B8207B5D-6B0B-4720-A08D-8C06FDA98EB7}" srcOrd="1" destOrd="0" presId="urn:microsoft.com/office/officeart/2005/8/layout/vList3#1"/>
    <dgm:cxn modelId="{1B58C5AB-6638-4AFD-B8B0-1EA1BBBF10EA}" type="presParOf" srcId="{3E5E4EEA-26DD-4120-AD7B-2900177D6043}" destId="{891142ED-8A14-4E27-A429-C6B663552759}" srcOrd="5" destOrd="0" presId="urn:microsoft.com/office/officeart/2005/8/layout/vList3#1"/>
    <dgm:cxn modelId="{2CF315B0-1E1C-4681-ADCD-CFF45817615E}" type="presParOf" srcId="{3E5E4EEA-26DD-4120-AD7B-2900177D6043}" destId="{BA4DD33E-8BE6-409D-A9A4-81EF3913B839}" srcOrd="6" destOrd="0" presId="urn:microsoft.com/office/officeart/2005/8/layout/vList3#1"/>
    <dgm:cxn modelId="{EB37E2AB-60B9-4C86-AB45-67BC9B9A9C66}" type="presParOf" srcId="{BA4DD33E-8BE6-409D-A9A4-81EF3913B839}" destId="{55B5F7CD-B052-47A2-84B0-F35EB0154874}" srcOrd="0" destOrd="0" presId="urn:microsoft.com/office/officeart/2005/8/layout/vList3#1"/>
    <dgm:cxn modelId="{15B7F5B2-B926-4060-831D-90747ED8E5CD}" type="presParOf" srcId="{BA4DD33E-8BE6-409D-A9A4-81EF3913B839}" destId="{86C87AD3-52A4-43C3-8B16-5319768E1357}" srcOrd="1" destOrd="0" presId="urn:microsoft.com/office/officeart/2005/8/layout/vList3#1"/>
    <dgm:cxn modelId="{15B0A275-94AF-4C91-940C-1ADFF4452E97}" type="presParOf" srcId="{3E5E4EEA-26DD-4120-AD7B-2900177D6043}" destId="{257E07ED-E117-4DC7-89E4-8F97511AAFC4}" srcOrd="7" destOrd="0" presId="urn:microsoft.com/office/officeart/2005/8/layout/vList3#1"/>
    <dgm:cxn modelId="{4CF1DFF7-7664-43FB-A107-57C2D1803BA5}" type="presParOf" srcId="{3E5E4EEA-26DD-4120-AD7B-2900177D6043}" destId="{83936338-18F0-4122-8C54-E540CE0AA9F1}" srcOrd="8" destOrd="0" presId="urn:microsoft.com/office/officeart/2005/8/layout/vList3#1"/>
    <dgm:cxn modelId="{F8CECE30-D9C0-4471-A203-157C261C1FE7}" type="presParOf" srcId="{83936338-18F0-4122-8C54-E540CE0AA9F1}" destId="{FAD8FFD1-3E56-45AD-84D2-169EED259C37}" srcOrd="0" destOrd="0" presId="urn:microsoft.com/office/officeart/2005/8/layout/vList3#1"/>
    <dgm:cxn modelId="{41890307-2502-4017-83A5-A55A1690178C}" type="presParOf" srcId="{83936338-18F0-4122-8C54-E540CE0AA9F1}" destId="{3504D994-AE5E-497F-BBC7-FC48B7869FC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D8B94-5848-4DC3-855F-7E1081CB334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21BEE-BC4F-49DA-9C08-4FE608210C0C}">
      <dgm:prSet phldrT="[Text]" custT="1"/>
      <dgm:spPr/>
      <dgm:t>
        <a:bodyPr/>
        <a:lstStyle/>
        <a:p>
          <a:r>
            <a:rPr lang="en-US" sz="1800" dirty="0" smtClean="0"/>
            <a:t>- </a:t>
          </a:r>
          <a:r>
            <a:rPr lang="en-US" sz="1800" i="1" dirty="0" smtClean="0"/>
            <a:t>Geoscience</a:t>
          </a:r>
        </a:p>
        <a:p>
          <a:r>
            <a:rPr lang="en-US" sz="1800" dirty="0" smtClean="0"/>
            <a:t>- </a:t>
          </a:r>
          <a:r>
            <a:rPr lang="en-US" sz="1800" i="1" dirty="0" smtClean="0"/>
            <a:t>Physics &amp; Chemistry</a:t>
          </a:r>
        </a:p>
        <a:p>
          <a:r>
            <a:rPr lang="en-US" sz="1800" dirty="0" smtClean="0"/>
            <a:t>- </a:t>
          </a:r>
          <a:r>
            <a:rPr lang="en-US" sz="1800" i="1" dirty="0" err="1" smtClean="0"/>
            <a:t>Geotechnics</a:t>
          </a:r>
          <a:r>
            <a:rPr lang="en-US" sz="1800" i="1" dirty="0" smtClean="0"/>
            <a:t> &amp; Engineering</a:t>
          </a:r>
          <a:endParaRPr lang="en-US" sz="1800" i="1" dirty="0"/>
        </a:p>
      </dgm:t>
    </dgm:pt>
    <dgm:pt modelId="{9519C151-D16D-42B3-9A67-F88C59AEF56B}" type="parTrans" cxnId="{4E910C34-50F2-4C1A-B282-A2306063BE24}">
      <dgm:prSet/>
      <dgm:spPr/>
      <dgm:t>
        <a:bodyPr/>
        <a:lstStyle/>
        <a:p>
          <a:endParaRPr lang="en-US"/>
        </a:p>
      </dgm:t>
    </dgm:pt>
    <dgm:pt modelId="{F1ABEDC0-6D45-4BAA-A547-821868B61146}" type="sibTrans" cxnId="{4E910C34-50F2-4C1A-B282-A2306063BE24}">
      <dgm:prSet/>
      <dgm:spPr/>
      <dgm:t>
        <a:bodyPr/>
        <a:lstStyle/>
        <a:p>
          <a:endParaRPr lang="en-US"/>
        </a:p>
      </dgm:t>
    </dgm:pt>
    <dgm:pt modelId="{99824BB5-A25A-4F47-9C4F-BA46D180FC2F}">
      <dgm:prSet phldrT="[Text]"/>
      <dgm:spPr/>
      <dgm:t>
        <a:bodyPr/>
        <a:lstStyle/>
        <a:p>
          <a:r>
            <a:rPr lang="en-US" dirty="0" smtClean="0"/>
            <a:t>University</a:t>
          </a:r>
          <a:endParaRPr lang="en-US" dirty="0"/>
        </a:p>
      </dgm:t>
    </dgm:pt>
    <dgm:pt modelId="{B9EF8F69-545E-4628-BDBF-7F3F234B00FF}" type="parTrans" cxnId="{853F9CE1-CB4D-4324-A89D-BDF23E27B5EE}">
      <dgm:prSet/>
      <dgm:spPr/>
      <dgm:t>
        <a:bodyPr/>
        <a:lstStyle/>
        <a:p>
          <a:endParaRPr lang="en-US"/>
        </a:p>
      </dgm:t>
    </dgm:pt>
    <dgm:pt modelId="{43124DCE-D019-43E7-8233-34F8DE8581A4}" type="sibTrans" cxnId="{853F9CE1-CB4D-4324-A89D-BDF23E27B5EE}">
      <dgm:prSet/>
      <dgm:spPr/>
      <dgm:t>
        <a:bodyPr/>
        <a:lstStyle/>
        <a:p>
          <a:endParaRPr lang="en-US"/>
        </a:p>
      </dgm:t>
    </dgm:pt>
    <dgm:pt modelId="{FA0308F1-7687-4A69-9465-F60ED9C01484}">
      <dgm:prSet phldrT="[Text]"/>
      <dgm:spPr/>
      <dgm:t>
        <a:bodyPr/>
        <a:lstStyle/>
        <a:p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E4FC4EF6-8F1C-4DED-8949-C2A25B37E9BE}" type="parTrans" cxnId="{EFB8B0EF-B3B1-4536-86BD-D3A9B68A2012}">
      <dgm:prSet/>
      <dgm:spPr/>
      <dgm:t>
        <a:bodyPr/>
        <a:lstStyle/>
        <a:p>
          <a:endParaRPr lang="en-US"/>
        </a:p>
      </dgm:t>
    </dgm:pt>
    <dgm:pt modelId="{0692BB90-B0FC-495E-A262-CF6E2218A167}" type="sibTrans" cxnId="{EFB8B0EF-B3B1-4536-86BD-D3A9B68A2012}">
      <dgm:prSet/>
      <dgm:spPr/>
      <dgm:t>
        <a:bodyPr/>
        <a:lstStyle/>
        <a:p>
          <a:endParaRPr lang="en-US"/>
        </a:p>
      </dgm:t>
    </dgm:pt>
    <dgm:pt modelId="{5BD2F02E-FAF5-42B9-8A2F-8AC59B11655C}">
      <dgm:prSet phldrT="[Text]"/>
      <dgm:spPr/>
      <dgm:t>
        <a:bodyPr/>
        <a:lstStyle/>
        <a:p>
          <a:r>
            <a:rPr lang="en-US" dirty="0" smtClean="0"/>
            <a:t>Perusahaan MIGAS</a:t>
          </a:r>
          <a:endParaRPr lang="en-US" dirty="0"/>
        </a:p>
      </dgm:t>
    </dgm:pt>
    <dgm:pt modelId="{5E5B3531-3306-4E8E-9426-F97B58F5D1E2}" type="parTrans" cxnId="{D2494CF0-8C8F-4D70-96C0-E5E1D9CF426F}">
      <dgm:prSet/>
      <dgm:spPr/>
      <dgm:t>
        <a:bodyPr/>
        <a:lstStyle/>
        <a:p>
          <a:endParaRPr lang="en-US"/>
        </a:p>
      </dgm:t>
    </dgm:pt>
    <dgm:pt modelId="{7B2DC956-FD68-4FB8-9647-8ADBAC53C363}" type="sibTrans" cxnId="{D2494CF0-8C8F-4D70-96C0-E5E1D9CF426F}">
      <dgm:prSet/>
      <dgm:spPr/>
      <dgm:t>
        <a:bodyPr/>
        <a:lstStyle/>
        <a:p>
          <a:endParaRPr lang="en-US"/>
        </a:p>
      </dgm:t>
    </dgm:pt>
    <dgm:pt modelId="{AB34EE1B-241B-4012-A07E-6D35A3C2B260}" type="pres">
      <dgm:prSet presAssocID="{27CD8B94-5848-4DC3-855F-7E1081CB33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70C55-EA86-4D0B-BDF6-D34DAB7B0B8D}" type="pres">
      <dgm:prSet presAssocID="{27CD8B94-5848-4DC3-855F-7E1081CB3341}" presName="radial" presStyleCnt="0">
        <dgm:presLayoutVars>
          <dgm:animLvl val="ctr"/>
        </dgm:presLayoutVars>
      </dgm:prSet>
      <dgm:spPr/>
    </dgm:pt>
    <dgm:pt modelId="{36CF1401-B9A8-4EAB-837E-D3509C15E9D6}" type="pres">
      <dgm:prSet presAssocID="{45621BEE-BC4F-49DA-9C08-4FE608210C0C}" presName="centerShape" presStyleLbl="vennNode1" presStyleIdx="0" presStyleCnt="4" custLinFactNeighborY="-9687"/>
      <dgm:spPr/>
      <dgm:t>
        <a:bodyPr/>
        <a:lstStyle/>
        <a:p>
          <a:endParaRPr lang="en-US"/>
        </a:p>
      </dgm:t>
    </dgm:pt>
    <dgm:pt modelId="{8FC6C52D-732A-4D60-8CD8-56ABA716A6A0}" type="pres">
      <dgm:prSet presAssocID="{99824BB5-A25A-4F47-9C4F-BA46D180FC2F}" presName="node" presStyleLbl="vennNode1" presStyleIdx="1" presStyleCnt="4" custRadScaleRad="11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5225C-25DD-4816-9066-D5B63C4B12EF}" type="pres">
      <dgm:prSet presAssocID="{FA0308F1-7687-4A69-9465-F60ED9C01484}" presName="node" presStyleLbl="vennNode1" presStyleIdx="2" presStyleCnt="4" custRadScaleRad="89657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3C4F4-1379-49BF-8396-B1EC963F289F}" type="pres">
      <dgm:prSet presAssocID="{5BD2F02E-FAF5-42B9-8A2F-8AC59B11655C}" presName="node" presStyleLbl="vennNode1" presStyleIdx="3" presStyleCnt="4" custRadScaleRad="92348" custRadScaleInc="-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240A5-67F2-48AD-93D3-8121712D4CFB}" type="presOf" srcId="{FA0308F1-7687-4A69-9465-F60ED9C01484}" destId="{96B5225C-25DD-4816-9066-D5B63C4B12EF}" srcOrd="0" destOrd="0" presId="urn:microsoft.com/office/officeart/2005/8/layout/radial3"/>
    <dgm:cxn modelId="{EFB8B0EF-B3B1-4536-86BD-D3A9B68A2012}" srcId="{45621BEE-BC4F-49DA-9C08-4FE608210C0C}" destId="{FA0308F1-7687-4A69-9465-F60ED9C01484}" srcOrd="1" destOrd="0" parTransId="{E4FC4EF6-8F1C-4DED-8949-C2A25B37E9BE}" sibTransId="{0692BB90-B0FC-495E-A262-CF6E2218A167}"/>
    <dgm:cxn modelId="{C0ED05BF-6D6F-47FE-9481-0FB2BE3D456C}" type="presOf" srcId="{27CD8B94-5848-4DC3-855F-7E1081CB3341}" destId="{AB34EE1B-241B-4012-A07E-6D35A3C2B260}" srcOrd="0" destOrd="0" presId="urn:microsoft.com/office/officeart/2005/8/layout/radial3"/>
    <dgm:cxn modelId="{4E910C34-50F2-4C1A-B282-A2306063BE24}" srcId="{27CD8B94-5848-4DC3-855F-7E1081CB3341}" destId="{45621BEE-BC4F-49DA-9C08-4FE608210C0C}" srcOrd="0" destOrd="0" parTransId="{9519C151-D16D-42B3-9A67-F88C59AEF56B}" sibTransId="{F1ABEDC0-6D45-4BAA-A547-821868B61146}"/>
    <dgm:cxn modelId="{E487A5BB-ADC0-48AB-BCB5-70C61465CC14}" type="presOf" srcId="{99824BB5-A25A-4F47-9C4F-BA46D180FC2F}" destId="{8FC6C52D-732A-4D60-8CD8-56ABA716A6A0}" srcOrd="0" destOrd="0" presId="urn:microsoft.com/office/officeart/2005/8/layout/radial3"/>
    <dgm:cxn modelId="{A907B768-3CAF-49FA-AE73-CE235D6886DF}" type="presOf" srcId="{45621BEE-BC4F-49DA-9C08-4FE608210C0C}" destId="{36CF1401-B9A8-4EAB-837E-D3509C15E9D6}" srcOrd="0" destOrd="0" presId="urn:microsoft.com/office/officeart/2005/8/layout/radial3"/>
    <dgm:cxn modelId="{7D54B956-25E1-4F45-A323-25D3310D4FEB}" type="presOf" srcId="{5BD2F02E-FAF5-42B9-8A2F-8AC59B11655C}" destId="{0843C4F4-1379-49BF-8396-B1EC963F289F}" srcOrd="0" destOrd="0" presId="urn:microsoft.com/office/officeart/2005/8/layout/radial3"/>
    <dgm:cxn modelId="{853F9CE1-CB4D-4324-A89D-BDF23E27B5EE}" srcId="{45621BEE-BC4F-49DA-9C08-4FE608210C0C}" destId="{99824BB5-A25A-4F47-9C4F-BA46D180FC2F}" srcOrd="0" destOrd="0" parTransId="{B9EF8F69-545E-4628-BDBF-7F3F234B00FF}" sibTransId="{43124DCE-D019-43E7-8233-34F8DE8581A4}"/>
    <dgm:cxn modelId="{D2494CF0-8C8F-4D70-96C0-E5E1D9CF426F}" srcId="{45621BEE-BC4F-49DA-9C08-4FE608210C0C}" destId="{5BD2F02E-FAF5-42B9-8A2F-8AC59B11655C}" srcOrd="2" destOrd="0" parTransId="{5E5B3531-3306-4E8E-9426-F97B58F5D1E2}" sibTransId="{7B2DC956-FD68-4FB8-9647-8ADBAC53C363}"/>
    <dgm:cxn modelId="{0D2EC089-2832-4844-BD61-17F00BBCAABF}" type="presParOf" srcId="{AB34EE1B-241B-4012-A07E-6D35A3C2B260}" destId="{4BA70C55-EA86-4D0B-BDF6-D34DAB7B0B8D}" srcOrd="0" destOrd="0" presId="urn:microsoft.com/office/officeart/2005/8/layout/radial3"/>
    <dgm:cxn modelId="{BB26F736-2341-4917-8139-257041F15DC7}" type="presParOf" srcId="{4BA70C55-EA86-4D0B-BDF6-D34DAB7B0B8D}" destId="{36CF1401-B9A8-4EAB-837E-D3509C15E9D6}" srcOrd="0" destOrd="0" presId="urn:microsoft.com/office/officeart/2005/8/layout/radial3"/>
    <dgm:cxn modelId="{926B332F-DC66-4490-A83B-79420C064A38}" type="presParOf" srcId="{4BA70C55-EA86-4D0B-BDF6-D34DAB7B0B8D}" destId="{8FC6C52D-732A-4D60-8CD8-56ABA716A6A0}" srcOrd="1" destOrd="0" presId="urn:microsoft.com/office/officeart/2005/8/layout/radial3"/>
    <dgm:cxn modelId="{F8E62430-E857-4306-8166-3824EF05F0A8}" type="presParOf" srcId="{4BA70C55-EA86-4D0B-BDF6-D34DAB7B0B8D}" destId="{96B5225C-25DD-4816-9066-D5B63C4B12EF}" srcOrd="2" destOrd="0" presId="urn:microsoft.com/office/officeart/2005/8/layout/radial3"/>
    <dgm:cxn modelId="{FADED47E-671F-40C3-A756-7F1251813340}" type="presParOf" srcId="{4BA70C55-EA86-4D0B-BDF6-D34DAB7B0B8D}" destId="{0843C4F4-1379-49BF-8396-B1EC963F289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BDD7-DF11-450C-B615-91586C39162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029FA-70B4-48A3-82D3-D0CE15C3C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59D-E16A-4577-AF25-8655E0E02F5D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D133-2FA5-4CFE-8BF9-DF4360B723BB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AE5-FE2F-4F23-8203-727901AFE6FB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ADFD-19FF-4E47-AA96-6471D6153D6B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7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2252-106C-48F2-A677-CD61294110B0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41A-1A3E-4B11-A410-C9A988B8EBFA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D831-5096-434A-8EDE-5240897D29E0}" type="datetime1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96E2-B15F-4EC3-8A3B-3DA310640552}" type="datetime1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5F27-6CA5-4615-A49D-06C4B37CB437}" type="datetime1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21B3-84BF-461D-9FC5-6F5E5B512DA8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D29E-6909-4B74-9BDF-0C7AAAC3ACF6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0F0-B627-4817-8179-4FDA15006BE4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8E88C-1815-4876-8BAA-928B6756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Lost in Translation: </a:t>
            </a:r>
            <a:br>
              <a:rPr lang="en-US" dirty="0" smtClean="0"/>
            </a:br>
            <a:r>
              <a:rPr lang="en-US" sz="4000" dirty="0" smtClean="0"/>
              <a:t>Enabling Economic Development through Academia-Business and Government Linkages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Hargo</a:t>
            </a:r>
            <a:r>
              <a:rPr lang="en-US" b="1" dirty="0" smtClean="0"/>
              <a:t> </a:t>
            </a:r>
            <a:r>
              <a:rPr lang="en-US" b="1" dirty="0" err="1" smtClean="0"/>
              <a:t>Utomo</a:t>
            </a:r>
            <a:r>
              <a:rPr lang="en-US" b="1" dirty="0" smtClean="0"/>
              <a:t>, MBA., </a:t>
            </a:r>
            <a:r>
              <a:rPr lang="en-US" b="1" dirty="0" err="1" smtClean="0"/>
              <a:t>M.Com</a:t>
            </a:r>
            <a:endParaRPr lang="en-US" b="1" dirty="0" smtClean="0"/>
          </a:p>
          <a:p>
            <a:r>
              <a:rPr lang="en-US" b="1" dirty="0" smtClean="0"/>
              <a:t>Director of Business Development and Incubation</a:t>
            </a:r>
          </a:p>
          <a:p>
            <a:r>
              <a:rPr lang="en-US" b="1" dirty="0" err="1" smtClean="0"/>
              <a:t>Universitas</a:t>
            </a:r>
            <a:r>
              <a:rPr lang="en-US" b="1" dirty="0" smtClean="0"/>
              <a:t> </a:t>
            </a:r>
            <a:r>
              <a:rPr lang="en-US" b="1" dirty="0" err="1" smtClean="0"/>
              <a:t>Gadjah</a:t>
            </a:r>
            <a:r>
              <a:rPr lang="en-US" b="1" dirty="0" smtClean="0"/>
              <a:t> </a:t>
            </a:r>
            <a:r>
              <a:rPr lang="en-US" b="1" dirty="0" err="1" smtClean="0"/>
              <a:t>Mada</a:t>
            </a:r>
            <a:endParaRPr lang="en-US" b="1" dirty="0" smtClean="0"/>
          </a:p>
          <a:p>
            <a:r>
              <a:rPr lang="en-US" b="1" dirty="0" smtClean="0"/>
              <a:t>Email: hargo_utomo@ugm.ac.id   </a:t>
            </a:r>
          </a:p>
          <a:p>
            <a:r>
              <a:rPr lang="en-US" b="1" dirty="0" smtClean="0"/>
              <a:t>Yogyakarta, March 4, 2015 </a:t>
            </a:r>
          </a:p>
          <a:p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45513"/>
              </p:ext>
            </p:extLst>
          </p:nvPr>
        </p:nvGraphicFramePr>
        <p:xfrm>
          <a:off x="1828800" y="753745"/>
          <a:ext cx="144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Bitmap Image" r:id="rId3" imgW="4525007" imgH="1495634" progId="Paint.Picture">
                  <p:embed/>
                </p:oleObj>
              </mc:Choice>
              <mc:Fallback>
                <p:oleObj name="Bitmap Image" r:id="rId3" imgW="4525007" imgH="1495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53745"/>
                        <a:ext cx="1447800" cy="50482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143000" cy="652780"/>
          </a:xfrm>
          <a:prstGeom prst="rect">
            <a:avLst/>
          </a:prstGeom>
        </p:spPr>
      </p:pic>
      <p:pic>
        <p:nvPicPr>
          <p:cNvPr id="7" name="Picture 6" descr="File:Logo Kemendikbud.sv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52450"/>
            <a:ext cx="7302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geofisika.ugm.ac.id/wp-content/uploads/2014/10/485717logo-ugm-resmi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0550"/>
            <a:ext cx="71437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2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Major Clouds of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Clouds of Development</a:t>
            </a:r>
            <a:endParaRPr lang="id-ID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350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BFC-08F3-4CE0-B661-EE455530D1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Business Ecosystems and Strategic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Industry-driven research </a:t>
            </a:r>
          </a:p>
          <a:p>
            <a:r>
              <a:rPr lang="en-US" dirty="0" smtClean="0"/>
              <a:t>Research funding</a:t>
            </a:r>
          </a:p>
          <a:p>
            <a:r>
              <a:rPr lang="en-US" dirty="0" smtClean="0"/>
              <a:t>Property rights</a:t>
            </a:r>
          </a:p>
          <a:p>
            <a:r>
              <a:rPr lang="en-US" dirty="0" smtClean="0"/>
              <a:t>Standardization and certification</a:t>
            </a:r>
          </a:p>
          <a:p>
            <a:r>
              <a:rPr lang="en-US" dirty="0" smtClean="0"/>
              <a:t>Seed capital – Angel Investor</a:t>
            </a:r>
          </a:p>
          <a:p>
            <a:r>
              <a:rPr lang="en-US" dirty="0" smtClean="0"/>
              <a:t>Venture capital</a:t>
            </a:r>
          </a:p>
          <a:p>
            <a:r>
              <a:rPr lang="en-US" dirty="0"/>
              <a:t>Mentorship for start-ups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Academia and business networking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Illustrative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Socio-Entrepreneur: Tea Producers</a:t>
            </a:r>
            <a:endParaRPr lang="en-US" dirty="0"/>
          </a:p>
        </p:txBody>
      </p:sp>
      <p:pic>
        <p:nvPicPr>
          <p:cNvPr id="4" name="Content Placeholder 3" descr="http://2.bp.blogspot.com/-EU21vN8QAiY/TYjEC1Bgu3I/AAAAAAAAACk/OXt8omHn0y4/s320/pagilaran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297116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2.gstatic.com/images?q=tbn:ANd9GcTiolqbKMD0pc2C_WOIV1q37pBewJPNABH8tLgry3ktSIQnB0a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57650"/>
            <a:ext cx="297116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91000" y="1676400"/>
            <a:ext cx="449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Academic research at the University to find the best quality of tea leafs and the application of sustainable production.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Attractive to long-term profitable investment for business in Yogyakarta and Central Java.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Facilitation </a:t>
            </a:r>
            <a:r>
              <a:rPr lang="en-US" sz="2400" dirty="0"/>
              <a:t>of local government </a:t>
            </a:r>
            <a:r>
              <a:rPr lang="en-US" sz="2400" dirty="0" smtClean="0"/>
              <a:t>to get community involvement through participation in small-holder plantations.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wayasaprakarsa.com/foto_berita/6377banner%20imunoga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wayasaprakarsa.com/foto_berita/5467banner%20gamatero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146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wayasaprakarsa.com/foto_berita/887banner%20gamatens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swayasaprakarsa.com/foto_berita/6533banner%20kalkugam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14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swayasaprakarsa.com/foto_berita/1537banner%20gamaliv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67200" y="857071"/>
            <a:ext cx="4572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eestyle Script" pitchFamily="66" charset="0"/>
              </a:rPr>
              <a:t>Herbal Products: Waiting for Commercial License 2015</a:t>
            </a:r>
            <a:endParaRPr lang="en-US" sz="3600" dirty="0">
              <a:latin typeface="Freestyle Script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BFC-08F3-4CE0-B661-EE455530D1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Building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E:\Foto UGM Jakarta\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39957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 UGM Jakarta\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1828800"/>
            <a:ext cx="388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Building physical infrastructure for innovation center and academic activities.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 collaborative model of academia and industry to provide infrastructure for education.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first model of “satellite” campus in Indonesia.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4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17" y="228600"/>
            <a:ext cx="8734926" cy="908483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Proposal: </a:t>
            </a:r>
            <a:br>
              <a:rPr lang="en-US" sz="2700" dirty="0" smtClean="0"/>
            </a:br>
            <a:r>
              <a:rPr lang="en-US" sz="2700" dirty="0" smtClean="0"/>
              <a:t>A consortium study on </a:t>
            </a:r>
            <a:r>
              <a:rPr lang="en-US" sz="2700" i="1" dirty="0" smtClean="0"/>
              <a:t>methane </a:t>
            </a:r>
            <a:r>
              <a:rPr lang="en-US" sz="2700" i="1" dirty="0"/>
              <a:t>hydrate </a:t>
            </a:r>
            <a:r>
              <a:rPr lang="en-US" sz="2700" i="1" dirty="0" smtClean="0"/>
              <a:t>resources </a:t>
            </a:r>
            <a:r>
              <a:rPr lang="en-US" sz="2700" dirty="0" smtClean="0"/>
              <a:t>in Indonesia: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Preparing for exploration-exploitation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E117-D62D-4033-BB11-0F22D700F1E7}" type="slidenum">
              <a:rPr lang="en-US" smtClean="0"/>
              <a:t>17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545252" y="2351968"/>
            <a:ext cx="315506" cy="20342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5047726"/>
              </p:ext>
            </p:extLst>
          </p:nvPr>
        </p:nvGraphicFramePr>
        <p:xfrm>
          <a:off x="2302870" y="1549056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90760" y="2444704"/>
            <a:ext cx="12048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 smtClean="0"/>
              <a:t>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 smtClean="0"/>
              <a:t>Sample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576497" y="1388328"/>
            <a:ext cx="14977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2"/>
                </a:solidFill>
              </a:rPr>
              <a:t>Ditjen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Migas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SKK </a:t>
            </a:r>
            <a:r>
              <a:rPr lang="en-US" sz="1400" dirty="0" err="1" smtClean="0">
                <a:solidFill>
                  <a:schemeClr val="tx2"/>
                </a:solidFill>
              </a:rPr>
              <a:t>Migas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3726311"/>
            <a:ext cx="1447800" cy="6932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2"/>
                </a:solidFill>
              </a:rPr>
              <a:t>Oil &amp; gas Companies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084567" y="1998564"/>
            <a:ext cx="292506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V="1">
            <a:off x="2084567" y="3380808"/>
            <a:ext cx="292506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3264104" y="2595848"/>
            <a:ext cx="411028" cy="582828"/>
          </a:xfrm>
          <a:prstGeom prst="downArrow">
            <a:avLst>
              <a:gd name="adj1" fmla="val 56170"/>
              <a:gd name="adj2" fmla="val 715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5845154" y="2595848"/>
            <a:ext cx="411028" cy="582828"/>
          </a:xfrm>
          <a:prstGeom prst="downArrow">
            <a:avLst>
              <a:gd name="adj1" fmla="val 56170"/>
              <a:gd name="adj2" fmla="val 715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5316" y="5307372"/>
            <a:ext cx="593676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461332" y="1390146"/>
            <a:ext cx="1615868" cy="9927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Formulation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Distribution deposit characteristics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61332" y="3007790"/>
            <a:ext cx="1497700" cy="83853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Strategy </a:t>
            </a:r>
            <a:r>
              <a:rPr lang="en-US" dirty="0" err="1" smtClean="0">
                <a:solidFill>
                  <a:schemeClr val="tx2"/>
                </a:solidFill>
              </a:rPr>
              <a:t>Eksploration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Eksploitation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063928" y="2382849"/>
            <a:ext cx="315506" cy="56591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72831" y="4572188"/>
            <a:ext cx="1497700" cy="8385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Regulation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063928" y="3940234"/>
            <a:ext cx="315506" cy="56591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2256" y="5307373"/>
            <a:ext cx="12821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UGM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Other </a:t>
            </a:r>
            <a:r>
              <a:rPr lang="en-US" sz="1400" dirty="0" err="1" smtClean="0"/>
              <a:t>Uni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5317871"/>
            <a:ext cx="1667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Gov</a:t>
            </a:r>
            <a:r>
              <a:rPr lang="en-US" dirty="0" smtClean="0"/>
              <a:t> Institutions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err="1" smtClean="0"/>
              <a:t>Lemigas</a:t>
            </a:r>
            <a:endParaRPr lang="en-US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BPPT/LIPI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/>
              <a:t>G</a:t>
            </a:r>
            <a:r>
              <a:rPr lang="en-US" sz="1400" dirty="0" err="1" smtClean="0"/>
              <a:t>eologi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8360" y="5334000"/>
            <a:ext cx="27751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Oli</a:t>
            </a:r>
            <a:r>
              <a:rPr lang="en-US" dirty="0" smtClean="0"/>
              <a:t> &amp; Gas Companies(R&amp;D):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err="1" smtClean="0"/>
              <a:t>Pertamina</a:t>
            </a:r>
            <a:r>
              <a:rPr lang="en-US" sz="1400" dirty="0" smtClean="0"/>
              <a:t> UTC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Other companies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29811" y="1298388"/>
            <a:ext cx="9139016" cy="0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5800" y="6564868"/>
            <a:ext cx="396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dirty="0" err="1" smtClean="0"/>
              <a:t>Ferdian</a:t>
            </a:r>
            <a:r>
              <a:rPr lang="en-US" dirty="0" smtClean="0"/>
              <a:t>, Geology UGM,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Conclusion and Further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Conclusions: Key Elements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triple helix is an ideal model of innovation, but it requires a reliable infrastructure, not only hard infrastructure but also soft infrastructure to succeed.</a:t>
            </a:r>
          </a:p>
          <a:p>
            <a:r>
              <a:rPr lang="en-US" dirty="0" smtClean="0"/>
              <a:t>Improving human resource capability basically is crucial element and it is joint responsibility of academic, business, and the government agency.</a:t>
            </a:r>
          </a:p>
          <a:p>
            <a:r>
              <a:rPr lang="en-US" dirty="0" smtClean="0"/>
              <a:t>Introducing investment incentives, such as ‘tax holiday’ or tax reduction schemes and lower interest rates are the “magnet” of business involvement.</a:t>
            </a:r>
          </a:p>
          <a:p>
            <a:r>
              <a:rPr lang="en-US" dirty="0" smtClean="0"/>
              <a:t>Facilitation to industrial networking on regular basis is a good step to invite participation among parties.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Basic Questions and Principles</a:t>
            </a:r>
          </a:p>
          <a:p>
            <a:r>
              <a:rPr lang="en-US" dirty="0" smtClean="0"/>
              <a:t>Major “clouds of development”</a:t>
            </a:r>
          </a:p>
          <a:p>
            <a:r>
              <a:rPr lang="en-US" dirty="0" smtClean="0"/>
              <a:t>Illustrative Case Studies</a:t>
            </a:r>
          </a:p>
          <a:p>
            <a:r>
              <a:rPr lang="en-US" dirty="0" smtClean="0"/>
              <a:t>Conclusions and further agenda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Further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the industry problems into campus and start doing joint efforts to find solutions and deliver innovative products for the society.</a:t>
            </a:r>
          </a:p>
          <a:p>
            <a:r>
              <a:rPr lang="en-US" dirty="0" smtClean="0"/>
              <a:t>To accelerate innovative products get into the market, University requires to adopt industry-driven research agenda.</a:t>
            </a:r>
          </a:p>
          <a:p>
            <a:r>
              <a:rPr lang="en-US" dirty="0" smtClean="0"/>
              <a:t>Facilitate incentive scheme for start-ups and business development initiatives.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Harper, C.J. and </a:t>
            </a:r>
            <a:r>
              <a:rPr lang="en-US" dirty="0" err="1" smtClean="0"/>
              <a:t>Georghiou</a:t>
            </a:r>
            <a:r>
              <a:rPr lang="en-US" dirty="0" smtClean="0"/>
              <a:t>, L. (2005)., “Foresight in innovation policy: Shared vision for science park and business-university links in a city region”, </a:t>
            </a:r>
            <a:r>
              <a:rPr lang="en-US" i="1" dirty="0" smtClean="0"/>
              <a:t>Technology Analysis &amp; Strategic Management</a:t>
            </a:r>
            <a:r>
              <a:rPr lang="en-US" dirty="0" smtClean="0"/>
              <a:t>, Vol. 17., No.2., p.147-160.</a:t>
            </a:r>
          </a:p>
          <a:p>
            <a:r>
              <a:rPr lang="en-US" dirty="0" smtClean="0"/>
              <a:t>Johnson, A.H.W. (2007)., “Managing collaborations of engineering management with academia and government in triple helix technology development project: A case example of </a:t>
            </a:r>
            <a:r>
              <a:rPr lang="en-US" dirty="0" err="1" smtClean="0"/>
              <a:t>Precarn</a:t>
            </a:r>
            <a:r>
              <a:rPr lang="en-US" dirty="0" smtClean="0"/>
              <a:t> from the intelligence systems sector”, </a:t>
            </a:r>
            <a:r>
              <a:rPr lang="en-US" i="1" dirty="0" smtClean="0"/>
              <a:t>Engineering Management Journal</a:t>
            </a:r>
            <a:r>
              <a:rPr lang="en-US" dirty="0" smtClean="0"/>
              <a:t>, Vol.19., No.2.</a:t>
            </a:r>
          </a:p>
          <a:p>
            <a:r>
              <a:rPr lang="en-US" dirty="0" err="1" smtClean="0"/>
              <a:t>Kapoor</a:t>
            </a:r>
            <a:r>
              <a:rPr lang="en-US" dirty="0" smtClean="0"/>
              <a:t>, R. and Lee, M.J. (2013)., “Coordinating and competing in ecosystems: How organizational forms shape new technology investment”, </a:t>
            </a:r>
            <a:r>
              <a:rPr lang="en-US" i="1" dirty="0" smtClean="0"/>
              <a:t>Strategic Management Journal</a:t>
            </a:r>
            <a:r>
              <a:rPr lang="en-US" dirty="0" smtClean="0"/>
              <a:t>, Vol. 34., p. 274-296.</a:t>
            </a:r>
          </a:p>
          <a:p>
            <a:r>
              <a:rPr lang="en-US" dirty="0" smtClean="0"/>
              <a:t>Mohan, R.S. (2012)., “Government initiatives for developing technologies in public research institutes through strategic relationship with industry”, </a:t>
            </a:r>
            <a:r>
              <a:rPr lang="en-US" i="1" dirty="0" smtClean="0"/>
              <a:t>Journal of Technology Management for Growing Economies</a:t>
            </a:r>
            <a:r>
              <a:rPr lang="en-US" dirty="0" smtClean="0"/>
              <a:t>, Vol. 3., No. 1, April., p.79-94.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riple helix model: an ideal concept, but relatively minimum fruitful stories that can be delivered in the implementation stage.</a:t>
            </a:r>
          </a:p>
          <a:p>
            <a:r>
              <a:rPr lang="en-US" dirty="0" smtClean="0"/>
              <a:t>It is a long-standing issue especially in the area of economic development, industrial organization, and strategic management.</a:t>
            </a:r>
          </a:p>
          <a:p>
            <a:r>
              <a:rPr lang="en-US" dirty="0" smtClean="0"/>
              <a:t>It applies a contingency approach and sometime require a modified action to implement and make it happen across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Organizational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adoption of technological innovation enables new ways of knowledge creation and its applications to the society. </a:t>
            </a:r>
          </a:p>
          <a:p>
            <a:r>
              <a:rPr lang="en-US" dirty="0" smtClean="0"/>
              <a:t>The main challenge is how to build strategic alignment amongst parties (academia, business, and government) involved in the development of the proposed agenda.</a:t>
            </a:r>
          </a:p>
          <a:p>
            <a:r>
              <a:rPr lang="en-US" dirty="0" smtClean="0"/>
              <a:t>The acceptance of transformational leadership along with strong commitment to implement the proposed agenda will determine positive impacts to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Basic Questions and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Basic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build trust and strong commitment amongst parties to implement common strategic goals?</a:t>
            </a:r>
          </a:p>
          <a:p>
            <a:r>
              <a:rPr lang="en-US" dirty="0" smtClean="0"/>
              <a:t>How to reduce the phenomenon of “ego centric” amongst parties involved in the development and commercialization of innovation? </a:t>
            </a:r>
          </a:p>
          <a:p>
            <a:r>
              <a:rPr lang="en-US" dirty="0" smtClean="0"/>
              <a:t>How to accelerate innovation leading to economic development?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Compromising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mandate: teaching, research, and community development/services;</a:t>
            </a:r>
          </a:p>
          <a:p>
            <a:r>
              <a:rPr lang="en-US" dirty="0" smtClean="0"/>
              <a:t>Business mission: financial return as the bottom-line for capital investment and commercialization of the innovation;</a:t>
            </a:r>
          </a:p>
          <a:p>
            <a:r>
              <a:rPr lang="en-US" dirty="0" smtClean="0"/>
              <a:t>Government mandate: support to development that lead to welfare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“The Three Pillars”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42672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2672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16002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Accept Common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Committed to Strategic 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394" y="2297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Shared Vision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 rot="18621572" flipV="1">
            <a:off x="2620525" y="3908516"/>
            <a:ext cx="1685111" cy="573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flipV="1">
            <a:off x="3200400" y="5200433"/>
            <a:ext cx="25908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13351445" flipV="1">
            <a:off x="4744066" y="3900048"/>
            <a:ext cx="170630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8E88C-1815-4876-8BAA-928B675637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852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Lost in Translation:  Enabling Economic Development through Academia-Business and Government Linkages </vt:lpstr>
      <vt:lpstr>Outline</vt:lpstr>
      <vt:lpstr>Introduction</vt:lpstr>
      <vt:lpstr>Major Issues</vt:lpstr>
      <vt:lpstr>Organizational Challenges</vt:lpstr>
      <vt:lpstr>Basic Questions and Principles</vt:lpstr>
      <vt:lpstr>Basic Questions</vt:lpstr>
      <vt:lpstr>Compromising Mandate</vt:lpstr>
      <vt:lpstr>“The Three Pillars”</vt:lpstr>
      <vt:lpstr>Major Clouds of Development</vt:lpstr>
      <vt:lpstr>Clouds of Development</vt:lpstr>
      <vt:lpstr>Business Ecosystems and Strategic Innovation</vt:lpstr>
      <vt:lpstr>Illustrative Cases</vt:lpstr>
      <vt:lpstr>Socio-Entrepreneur: Tea Producers</vt:lpstr>
      <vt:lpstr>PowerPoint Presentation</vt:lpstr>
      <vt:lpstr>Building Infrastructure</vt:lpstr>
      <vt:lpstr>Proposal:  A consortium study on methane hydrate resources in Indonesia: Preparing for exploration-exploitation</vt:lpstr>
      <vt:lpstr>Conclusion and Further Agenda</vt:lpstr>
      <vt:lpstr>Conclusions: Key Elements for Success</vt:lpstr>
      <vt:lpstr>Further Agenda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in Transition:  Enabling Economic Development through Academia-Business and Government Linkages</dc:title>
  <dc:creator>hargo</dc:creator>
  <cp:lastModifiedBy>esterdinasihombing</cp:lastModifiedBy>
  <cp:revision>55</cp:revision>
  <dcterms:created xsi:type="dcterms:W3CDTF">2015-03-03T07:29:08Z</dcterms:created>
  <dcterms:modified xsi:type="dcterms:W3CDTF">2015-03-19T09:16:27Z</dcterms:modified>
</cp:coreProperties>
</file>