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35"/>
  </p:notesMasterIdLst>
  <p:handoutMasterIdLst>
    <p:handoutMasterId r:id="rId36"/>
  </p:handoutMasterIdLst>
  <p:sldIdLst>
    <p:sldId id="256" r:id="rId14"/>
    <p:sldId id="271" r:id="rId15"/>
    <p:sldId id="288" r:id="rId16"/>
    <p:sldId id="291" r:id="rId17"/>
    <p:sldId id="292" r:id="rId18"/>
    <p:sldId id="293" r:id="rId19"/>
    <p:sldId id="294" r:id="rId20"/>
    <p:sldId id="295" r:id="rId21"/>
    <p:sldId id="289" r:id="rId22"/>
    <p:sldId id="270" r:id="rId23"/>
    <p:sldId id="296" r:id="rId24"/>
    <p:sldId id="283" r:id="rId25"/>
    <p:sldId id="285" r:id="rId26"/>
    <p:sldId id="273" r:id="rId27"/>
    <p:sldId id="284" r:id="rId28"/>
    <p:sldId id="275" r:id="rId29"/>
    <p:sldId id="276" r:id="rId30"/>
    <p:sldId id="277" r:id="rId31"/>
    <p:sldId id="286" r:id="rId32"/>
    <p:sldId id="287" r:id="rId33"/>
    <p:sldId id="290" r:id="rId34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FF3300"/>
    <a:srgbClr val="0066CC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>
        <p:scale>
          <a:sx n="77" d="100"/>
          <a:sy n="77" d="100"/>
        </p:scale>
        <p:origin x="-139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pPr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7184" name="Picture 16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K:\QS\QS 4 Star\Results\QS_Stars_4Star_2014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5805264"/>
            <a:ext cx="3995936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0" y="5877272"/>
            <a:ext cx="2133932" cy="8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K:\QS\QS 4 Star\Results\QS_Stars_4Star_2014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91" y="5877272"/>
            <a:ext cx="1424337" cy="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emf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7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21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4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46119" name="Picture 7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11277" name="Picture 13" descr="UofH w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Uof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2" name="Picture 10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5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9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73" name="Picture 9" descr="UofH w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imjustcreative.com/3m-logo-evolution/2012/05/18&amp;ei=oI7tVO_XBcPB7Aap1YDgCA&amp;bvm=bv.86956481,d.ZGU&amp;psig=AFQjCNEZjl0LgtEh6W4pxPuI7SzdGJvXog&amp;ust=1424941077187876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9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hyperlink" Target="http://www.google.co.uk/url?sa=i&amp;rct=j&amp;q=&amp;esrc=s&amp;frm=1&amp;source=images&amp;cd=&amp;cad=rja&amp;uact=8&amp;ved=0CAcQjRw&amp;url=http://imjustcreative.com/3m-logo-evolution/2012/05/18&amp;ei=oI7tVO_XBcPB7Aap1YDgCA&amp;bvm=bv.86956481,d.ZGU&amp;psig=AFQjCNEZjl0LgtEh6W4pxPuI7SzdGJvXog&amp;ust=1424941077187876" TargetMode="Externa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1.jpeg"/><Relationship Id="rId5" Type="http://schemas.openxmlformats.org/officeDocument/2006/relationships/hyperlink" Target="http://www.google.co.uk/url?sa=i&amp;rct=j&amp;q=&amp;esrc=s&amp;frm=1&amp;source=images&amp;cd=&amp;cad=rja&amp;uact=8&amp;ved=0CAcQjRw&amp;url=http://www.supergrit.com/products/products_3MSpecials.asp&amp;ei=SSDvVKbcI8Wy7Qbs5YDIDw&amp;bvm=bv.86956481,d.ZGU&amp;psig=AFQjCNHy8foikDM6TVRUiM0F7f7WnssGBw&amp;ust=1425043883029472" TargetMode="Externa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hyperlink" Target="http://www.google.co.uk/url?sa=i&amp;rct=j&amp;q=&amp;esrc=s&amp;frm=1&amp;source=images&amp;cd=&amp;cad=rja&amp;uact=8&amp;ved=0CAcQjRw&amp;url=http://imjustcreative.com/3m-logo-evolution/2012/05/18&amp;ei=oI7tVO_XBcPB7Aap1YDgCA&amp;bvm=bv.86956481,d.ZGU&amp;psig=AFQjCNEZjl0LgtEh6W4pxPuI7SzdGJvXog&amp;ust=1424941077187876" TargetMode="External"/><Relationship Id="rId2" Type="http://schemas.openxmlformats.org/officeDocument/2006/relationships/hyperlink" Target="https://www.google.co.uk/url?sa=i&amp;rct=j&amp;q=&amp;esrc=s&amp;frm=1&amp;source=images&amp;cd=&amp;cad=rja&amp;uact=8&amp;ved=0CAcQjRw&amp;url=https://www.hud.ac.uk/international/thehint/previousstories/huddersfieldgraduatesirgeorgebuckleyreturnstothecampus.php&amp;ei=7ZLtVJCoEu7G7AbM7QE&amp;bvm=bv.86956481,d.ZGU&amp;psig=AFQjCNFuByssSRpQ5RmM6IwIcYmCXj-Jqg&amp;ust=1424942043458528" TargetMode="Externa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o.uk/url?sa=i&amp;rct=j&amp;q=&amp;esrc=s&amp;frm=1&amp;source=images&amp;cd=&amp;cad=rja&amp;uact=8&amp;ved=0CAcQjRw&amp;url=http://www.hud.ac.uk/international/thehint/previousstories/huddersfieldgraduateknightedinthequeensbirthdayhonours.php&amp;ei=d5XtVOW9C-He7AaV4oCYAg&amp;bvm=bv.86956481,d.ZGU&amp;psig=AFQjCNFuByssSRpQ5RmM6IwIcYmCXj-Jqg&amp;ust=1424942043458528" TargetMode="External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3mbic.com/meeting-rooms/&amp;ei=cY_tVJS2COyv7Aabk4DwDw&amp;bvm=bv.86956481,d.ZGU&amp;psig=AFQjCNG61l-_wVqLvYkTKvoLW5AD42CItg&amp;ust=142494126343550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hud.ac.uk/news/2013/march/nplextendlinkswithuniversity.php&amp;ei=y5jtVLD8HdLT7AaT9YGQBg&amp;bvm=bv.86956481,d.ZGU&amp;psig=AFQjCNGucRdrjMpXguXFZ8RQhec-fAJuJw&amp;ust=1424943677456216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oogle.co.uk/url?sa=i&amp;rct=j&amp;q=&amp;esrc=s&amp;frm=1&amp;source=images&amp;cd=&amp;cad=rja&amp;uact=8&amp;ved=0CAcQjRw&amp;url=http://www.youtube.com/watch?v=XowVy07970k&amp;ei=65XtVJuRFIbn7gaWiYDoBA&amp;bvm=bv.86956481,d.ZGU&amp;psig=AFQjCNFuByssSRpQ5RmM6IwIcYmCXj-Jqg&amp;ust=1424942043458528" TargetMode="External"/><Relationship Id="rId1" Type="http://schemas.openxmlformats.org/officeDocument/2006/relationships/slideLayout" Target="../slideLayouts/slideLayout138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mitutoyo.com.sg/accredited_laboratory.html&amp;ei=hZbtVP_jFIGK7QaT7IGQDQ&amp;bvm=bv.86956481,d.ZGU&amp;psig=AFQjCNG61l-_wVqLvYkTKvoLW5AD42CItg&amp;ust=1424941263435501" TargetMode="Externa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o.uk/url?sa=i&amp;rct=j&amp;q=&amp;esrc=s&amp;frm=1&amp;source=images&amp;cd=&amp;cad=rja&amp;uact=8&amp;ved=0CAcQjRw&amp;url=http://www.3mbic.com/event/world-metrology-day-open-house-2014/&amp;ei=NZftVNinOcfa7AaAt4CgAw&amp;psig=AFQjCNG61l-_wVqLvYkTKvoLW5AD42CItg&amp;ust=14249412634355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google.co.uk/url?sa=i&amp;rct=j&amp;q=&amp;esrc=s&amp;frm=1&amp;source=images&amp;cd=&amp;cad=rja&amp;uact=8&amp;ved=0CAcQjRw&amp;url=https://bdaily.co.uk/technology/12-09-2013/half-a-million-investment-at-huddersfields-communication-centre/&amp;ei=rZbtVJ6qEsKt7AamkoHYBA&amp;bvm=bv.86956481,d.ZGU&amp;psig=AFQjCNG61l-_wVqLvYkTKvoLW5AD42CItg&amp;ust=1424941263435501" TargetMode="Externa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.uk/url?sa=i&amp;rct=j&amp;q=&amp;esrc=s&amp;frm=1&amp;source=images&amp;cd=&amp;cad=rja&amp;uact=8&amp;ved=0CAcQjRw&amp;url=http://discover.hud.ac.uk/?p=286&amp;ei=-hPvVIGRF7OS7AbEyYCQBg&amp;bvm=bv.86956481,d.ZGU&amp;psig=AFQjCNHV4kycKvaZ1pVPKS1ioFNKW-YkAA&amp;ust=1425040002712856" TargetMode="External"/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hud.ac.uk/international/about/facilitiesgallery/&amp;ei=ExHvVNScKua17gb2kIGYCQ&amp;bvm=bv.86956481,d.ZGU&amp;psig=AFQjCNHV4kycKvaZ1pVPKS1ioFNKW-YkAA&amp;ust=1425040002712856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euspen.eu/OurEvents/LAMDAMAP2015.aspx&amp;ei=PBDvVKbmGMfW7Aaw9IG4DQ&amp;bvm=bv.86956481,d.ZGU&amp;psig=AFQjCNExdMgkRj-jpFOoSQX5Q_7mOgrQmg&amp;ust=1425039516041469" TargetMode="External"/><Relationship Id="rId1" Type="http://schemas.openxmlformats.org/officeDocument/2006/relationships/slideLayout" Target="../slideLayouts/slideLayout138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examiner.co.uk/news/business/severn-unival-puts-focus-rd-4929339&amp;ei=4xDvVI6XKqOt7Ab194CgBQ&amp;bvm=bv.86956481,d.ZGU&amp;psig=AFQjCNF71Q2nEBOMkpVg4BGEZsQ1lJ06kA&amp;ust=1425039852956732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.uk/url?sa=i&amp;rct=j&amp;q=&amp;esrc=s&amp;frm=1&amp;source=images&amp;cd=&amp;cad=rja&amp;uact=8&amp;ved=0CAcQjRw&amp;url=https://bdaily.co.uk/industrials/11-06-2013/severn-unival-opens-25m-facility-in-brighouse/&amp;ei=uhDvVJTeHey07QaqrICoCQ&amp;bvm=bv.86956481,d.ZGU&amp;psig=AFQjCNF71Q2nEBOMkpVg4BGEZsQ1lJ06kA&amp;ust=1425039852956732" TargetMode="External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hud.ac.uk/international/about/facilitiesgallery/&amp;ei=ExHvVNScKua17gb2kIGYCQ&amp;bvm=bv.86956481,d.ZGU&amp;psig=AFQjCNHV4kycKvaZ1pVPKS1ioFNKW-YkAA&amp;ust=1425040002712856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euspen.eu/OurEvents/LAMDAMAP2015.aspx&amp;ei=PBDvVKbmGMfW7Aaw9IG4DQ&amp;bvm=bv.86956481,d.ZGU&amp;psig=AFQjCNExdMgkRj-jpFOoSQX5Q_7mOgrQmg&amp;ust=1425039516041469" TargetMode="External"/><Relationship Id="rId1" Type="http://schemas.openxmlformats.org/officeDocument/2006/relationships/slideLayout" Target="../slideLayouts/slideLayout138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examiner.co.uk/news/business/severn-unival-puts-focus-rd-4929339&amp;ei=4xDvVI6XKqOt7Ab194CgBQ&amp;bvm=bv.86956481,d.ZGU&amp;psig=AFQjCNF71Q2nEBOMkpVg4BGEZsQ1lJ06kA&amp;ust=1425039852956732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.uk/url?sa=i&amp;rct=j&amp;q=&amp;esrc=s&amp;frm=1&amp;source=images&amp;cd=&amp;cad=rja&amp;uact=8&amp;ved=0CAcQjRw&amp;url=https://bdaily.co.uk/industrials/11-06-2013/severn-unival-opens-25m-facility-in-brighouse/&amp;ei=uhDvVJTeHey07QaqrICoCQ&amp;bvm=bv.86956481,d.ZGU&amp;psig=AFQjCNF71Q2nEBOMkpVg4BGEZsQ1lJ06kA&amp;ust=1425039852956732" TargetMode="External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hud.ac.uk/international/about/facilitiesgallery/&amp;ei=ExHvVNScKua17gb2kIGYCQ&amp;bvm=bv.86956481,d.ZGU&amp;psig=AFQjCNHV4kycKvaZ1pVPKS1ioFNKW-YkAA&amp;ust=1425040002712856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euspen.eu/OurEvents/LAMDAMAP2015.aspx&amp;ei=PBDvVKbmGMfW7Aaw9IG4DQ&amp;bvm=bv.86956481,d.ZGU&amp;psig=AFQjCNExdMgkRj-jpFOoSQX5Q_7mOgrQmg&amp;ust=1425039516041469" TargetMode="External"/><Relationship Id="rId1" Type="http://schemas.openxmlformats.org/officeDocument/2006/relationships/slideLayout" Target="../slideLayouts/slideLayout138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examiner.co.uk/news/business/severn-unival-puts-focus-rd-4929339&amp;ei=4xDvVI6XKqOt7Ab194CgBQ&amp;bvm=bv.86956481,d.ZGU&amp;psig=AFQjCNF71Q2nEBOMkpVg4BGEZsQ1lJ06kA&amp;ust=1425039852956732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.uk/url?sa=i&amp;rct=j&amp;q=&amp;esrc=s&amp;frm=1&amp;source=images&amp;cd=&amp;cad=rja&amp;uact=8&amp;ved=0CAcQjRw&amp;url=https://bdaily.co.uk/industrials/11-06-2013/severn-unival-opens-25m-facility-in-brighouse/&amp;ei=uhDvVJTeHey07QaqrICoCQ&amp;bvm=bv.86956481,d.ZGU&amp;psig=AFQjCNF71Q2nEBOMkpVg4BGEZsQ1lJ06kA&amp;ust=1425039852956732" TargetMode="External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hud.ac.uk/international/about/facilitiesgallery/&amp;ei=ExHvVNScKua17gb2kIGYCQ&amp;bvm=bv.86956481,d.ZGU&amp;psig=AFQjCNHV4kycKvaZ1pVPKS1ioFNKW-YkAA&amp;ust=1425040002712856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euspen.eu/OurEvents/LAMDAMAP2015.aspx&amp;ei=PBDvVKbmGMfW7Aaw9IG4DQ&amp;bvm=bv.86956481,d.ZGU&amp;psig=AFQjCNExdMgkRj-jpFOoSQX5Q_7mOgrQmg&amp;ust=1425039516041469" TargetMode="External"/><Relationship Id="rId1" Type="http://schemas.openxmlformats.org/officeDocument/2006/relationships/slideLayout" Target="../slideLayouts/slideLayout138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examiner.co.uk/news/business/severn-unival-puts-focus-rd-4929339&amp;ei=4xDvVI6XKqOt7Ab194CgBQ&amp;bvm=bv.86956481,d.ZGU&amp;psig=AFQjCNF71Q2nEBOMkpVg4BGEZsQ1lJ06kA&amp;ust=1425039852956732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.uk/url?sa=i&amp;rct=j&amp;q=&amp;esrc=s&amp;frm=1&amp;source=images&amp;cd=&amp;cad=rja&amp;uact=8&amp;ved=0CAcQjRw&amp;url=https://bdaily.co.uk/industrials/11-06-2013/severn-unival-opens-25m-facility-in-brighouse/&amp;ei=uhDvVJTeHey07QaqrICoCQ&amp;bvm=bv.86956481,d.ZGU&amp;psig=AFQjCNF71Q2nEBOMkpVg4BGEZsQ1lJ06kA&amp;ust=1425039852956732" TargetMode="Externa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hud.ac.uk/international/about/facilitiesgallery/&amp;ei=ExHvVNScKua17gb2kIGYCQ&amp;bvm=bv.86956481,d.ZGU&amp;psig=AFQjCNHV4kycKvaZ1pVPKS1ioFNKW-YkAA&amp;ust=1425040002712856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euspen.eu/OurEvents/LAMDAMAP2015.aspx&amp;ei=PBDvVKbmGMfW7Aaw9IG4DQ&amp;bvm=bv.86956481,d.ZGU&amp;psig=AFQjCNExdMgkRj-jpFOoSQX5Q_7mOgrQmg&amp;ust=1425039516041469" TargetMode="External"/><Relationship Id="rId1" Type="http://schemas.openxmlformats.org/officeDocument/2006/relationships/slideLayout" Target="../slideLayouts/slideLayout138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examiner.co.uk/news/business/severn-unival-puts-focus-rd-4929339&amp;ei=4xDvVI6XKqOt7Ab194CgBQ&amp;bvm=bv.86956481,d.ZGU&amp;psig=AFQjCNF71Q2nEBOMkpVg4BGEZsQ1lJ06kA&amp;ust=1425039852956732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.uk/url?sa=i&amp;rct=j&amp;q=&amp;esrc=s&amp;frm=1&amp;source=images&amp;cd=&amp;cad=rja&amp;uact=8&amp;ved=0CAcQjRw&amp;url=https://bdaily.co.uk/industrials/11-06-2013/severn-unival-opens-25m-facility-in-brighouse/&amp;ei=uhDvVJTeHey07QaqrICoCQ&amp;bvm=bv.86956481,d.ZGU&amp;psig=AFQjCNF71Q2nEBOMkpVg4BGEZsQ1lJ06kA&amp;ust=1425039852956732" TargetMode="Externa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hud.ac.uk/international/about/facilitiesgallery/&amp;ei=ExHvVNScKua17gb2kIGYCQ&amp;bvm=bv.86956481,d.ZGU&amp;psig=AFQjCNHV4kycKvaZ1pVPKS1ioFNKW-YkAA&amp;ust=1425040002712856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euspen.eu/OurEvents/LAMDAMAP2015.aspx&amp;ei=PBDvVKbmGMfW7Aaw9IG4DQ&amp;bvm=bv.86956481,d.ZGU&amp;psig=AFQjCNExdMgkRj-jpFOoSQX5Q_7mOgrQmg&amp;ust=1425039516041469" TargetMode="External"/><Relationship Id="rId1" Type="http://schemas.openxmlformats.org/officeDocument/2006/relationships/slideLayout" Target="../slideLayouts/slideLayout138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examiner.co.uk/news/business/severn-unival-puts-focus-rd-4929339&amp;ei=4xDvVI6XKqOt7Ab194CgBQ&amp;bvm=bv.86956481,d.ZGU&amp;psig=AFQjCNF71Q2nEBOMkpVg4BGEZsQ1lJ06kA&amp;ust=1425039852956732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.uk/url?sa=i&amp;rct=j&amp;q=&amp;esrc=s&amp;frm=1&amp;source=images&amp;cd=&amp;cad=rja&amp;uact=8&amp;ved=0CAcQjRw&amp;url=https://bdaily.co.uk/industrials/11-06-2013/severn-unival-opens-25m-facility-in-brighouse/&amp;ei=uhDvVJTeHey07QaqrICoCQ&amp;bvm=bv.86956481,d.ZGU&amp;psig=AFQjCNF71Q2nEBOMkpVg4BGEZsQ1lJ06kA&amp;ust=1425039852956732" TargetMode="Externa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w&amp;url=http://www.hud.ac.uk/international/about/facilitiesgallery/&amp;ei=ExHvVNScKua17gb2kIGYCQ&amp;bvm=bv.86956481,d.ZGU&amp;psig=AFQjCNHV4kycKvaZ1pVPKS1ioFNKW-YkAA&amp;ust=1425040002712856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frm=1&amp;source=images&amp;cd=&amp;cad=rja&amp;uact=8&amp;ved=0CAcQjRw&amp;url=http://www.euspen.eu/OurEvents/LAMDAMAP2015.aspx&amp;ei=PBDvVKbmGMfW7Aaw9IG4DQ&amp;bvm=bv.86956481,d.ZGU&amp;psig=AFQjCNExdMgkRj-jpFOoSQX5Q_7mOgrQmg&amp;ust=1425039516041469" TargetMode="External"/><Relationship Id="rId1" Type="http://schemas.openxmlformats.org/officeDocument/2006/relationships/slideLayout" Target="../slideLayouts/slideLayout138.xml"/><Relationship Id="rId6" Type="http://schemas.openxmlformats.org/officeDocument/2006/relationships/hyperlink" Target="http://www.google.co.uk/url?sa=i&amp;rct=j&amp;q=&amp;esrc=s&amp;frm=1&amp;source=images&amp;cd=&amp;cad=rja&amp;uact=8&amp;ved=0CAcQjRw&amp;url=http://www.examiner.co.uk/news/business/severn-unival-puts-focus-rd-4929339&amp;ei=4xDvVI6XKqOt7Ab194CgBQ&amp;bvm=bv.86956481,d.ZGU&amp;psig=AFQjCNF71Q2nEBOMkpVg4BGEZsQ1lJ06kA&amp;ust=1425039852956732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.uk/url?sa=i&amp;rct=j&amp;q=&amp;esrc=s&amp;frm=1&amp;source=images&amp;cd=&amp;cad=rja&amp;uact=8&amp;ved=0CAcQjRw&amp;url=https://bdaily.co.uk/industrials/11-06-2013/severn-unival-opens-25m-facility-in-brighouse/&amp;ei=uhDvVJTeHey07QaqrICoCQ&amp;bvm=bv.86956481,d.ZGU&amp;psig=AFQjCNF71Q2nEBOMkpVg4BGEZsQ1lJ06kA&amp;ust=1425039852956732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Industry-University Infrastructure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5805264"/>
            <a:ext cx="3420616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3772"/>
                </a:solidFill>
              </a:rPr>
              <a:t>Prof. David Taylor</a:t>
            </a:r>
          </a:p>
          <a:p>
            <a:pPr algn="r"/>
            <a:r>
              <a:rPr lang="en-GB" b="1" dirty="0" smtClean="0">
                <a:solidFill>
                  <a:srgbClr val="003772"/>
                </a:solidFill>
              </a:rPr>
              <a:t>Pro Vice-Chancellor International</a:t>
            </a:r>
          </a:p>
          <a:p>
            <a:pPr algn="r"/>
            <a:r>
              <a:rPr lang="en-GB" b="1" dirty="0" smtClean="0">
                <a:solidFill>
                  <a:srgbClr val="003772"/>
                </a:solidFill>
              </a:rPr>
              <a:t>University of Huddersfield</a:t>
            </a:r>
            <a:endParaRPr lang="en-GB" b="1" dirty="0">
              <a:solidFill>
                <a:srgbClr val="0037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9"/>
          <a:stretch/>
        </p:blipFill>
        <p:spPr bwMode="auto">
          <a:xfrm>
            <a:off x="608648" y="1901586"/>
            <a:ext cx="7933243" cy="37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0188" y="258763"/>
            <a:ext cx="8231187" cy="9001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en-US" b="1" spc="-100" dirty="0" smtClean="0">
                <a:latin typeface="Arial Black" pitchFamily="34" charset="0"/>
              </a:rPr>
              <a:t>3MBIC </a:t>
            </a:r>
            <a:r>
              <a:rPr lang="en-GB" altLang="en-US" sz="2000" b="1" spc="-100" dirty="0">
                <a:latin typeface="+mn-lt"/>
              </a:rPr>
              <a:t> </a:t>
            </a:r>
            <a:r>
              <a:rPr lang="en-GB" altLang="en-US" sz="2000" b="1" spc="-100" dirty="0" smtClean="0">
                <a:latin typeface="+mn-lt"/>
              </a:rPr>
              <a:t>                          www.3mbic.com</a:t>
            </a:r>
          </a:p>
        </p:txBody>
      </p:sp>
    </p:spTree>
    <p:extLst>
      <p:ext uri="{BB962C8B-B14F-4D97-AF65-F5344CB8AC3E}">
        <p14:creationId xmlns:p14="http://schemas.microsoft.com/office/powerpoint/2010/main" val="3440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9"/>
          <a:stretch/>
        </p:blipFill>
        <p:spPr bwMode="auto">
          <a:xfrm>
            <a:off x="608648" y="1901586"/>
            <a:ext cx="7933243" cy="37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0188" y="258763"/>
            <a:ext cx="8231187" cy="9001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en-US" b="1" spc="-100" dirty="0" smtClean="0">
                <a:latin typeface="Arial Black" pitchFamily="34" charset="0"/>
              </a:rPr>
              <a:t>3MBIC </a:t>
            </a:r>
            <a:r>
              <a:rPr lang="en-GB" altLang="en-US" sz="2000" b="1" spc="-100" dirty="0">
                <a:latin typeface="+mn-lt"/>
              </a:rPr>
              <a:t> </a:t>
            </a:r>
            <a:r>
              <a:rPr lang="en-GB" altLang="en-US" sz="2000" b="1" spc="-100" dirty="0" smtClean="0">
                <a:latin typeface="+mn-lt"/>
              </a:rPr>
              <a:t>                          www.3mbic.com</a:t>
            </a:r>
          </a:p>
          <a:p>
            <a:r>
              <a:rPr lang="en-GB" altLang="en-US" dirty="0" smtClean="0">
                <a:latin typeface="Calibri" pitchFamily="34" charset="0"/>
              </a:rPr>
              <a:t>       Buckley Innovation Centre</a:t>
            </a:r>
          </a:p>
        </p:txBody>
      </p:sp>
      <p:pic>
        <p:nvPicPr>
          <p:cNvPr id="13314" name="Picture 2" descr="http://pull1.thelogosmith.netdna-cdn.com/wp-content/uploads/2012/05/Evolution-3M-Logo-Design-1978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1" y="708819"/>
            <a:ext cx="1010115" cy="5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ull1.thelogosmith.netdna-cdn.com/wp-content/uploads/2012/05/Evolution-3M-Logo-Design-197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019"/>
            <a:ext cx="2162243" cy="12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492896"/>
            <a:ext cx="404469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772"/>
                </a:solidFill>
              </a:rPr>
              <a:t>Innovation US multinational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Employs almost 100,000 people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Produces over 50,000 products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$30 Billion sales annually</a:t>
            </a:r>
            <a:endParaRPr lang="en-GB" sz="2000" b="1" dirty="0">
              <a:solidFill>
                <a:srgbClr val="003772"/>
              </a:solidFill>
            </a:endParaRPr>
          </a:p>
        </p:txBody>
      </p:sp>
      <p:pic>
        <p:nvPicPr>
          <p:cNvPr id="4098" name="Picture 2" descr="http://www.supergrit.com/images/photos/3MPICS/AUTO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5"/>
          <a:stretch/>
        </p:blipFill>
        <p:spPr bwMode="auto">
          <a:xfrm>
            <a:off x="4512240" y="2492896"/>
            <a:ext cx="4278285" cy="28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492896"/>
            <a:ext cx="766908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772"/>
                </a:solidFill>
              </a:rPr>
              <a:t>Sir George Buckley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CEO of 3M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And an alumnus of the</a:t>
            </a:r>
            <a:br>
              <a:rPr lang="en-GB" sz="2000" b="1" dirty="0" smtClean="0">
                <a:solidFill>
                  <a:srgbClr val="003772"/>
                </a:solidFill>
              </a:rPr>
            </a:br>
            <a:r>
              <a:rPr lang="en-GB" sz="2000" b="1" dirty="0" smtClean="0">
                <a:solidFill>
                  <a:srgbClr val="003772"/>
                </a:solidFill>
              </a:rPr>
              <a:t>University of Huddersfield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Commitment to innovation 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                                                                                      </a:t>
            </a:r>
            <a:r>
              <a:rPr lang="en-GB" sz="1200" b="1" dirty="0" smtClean="0">
                <a:solidFill>
                  <a:srgbClr val="003772"/>
                </a:solidFill>
              </a:rPr>
              <a:t>Sir George Buckley</a:t>
            </a:r>
            <a:endParaRPr lang="en-GB" sz="1200" b="1" dirty="0">
              <a:solidFill>
                <a:srgbClr val="003772"/>
              </a:solidFill>
            </a:endParaRPr>
          </a:p>
        </p:txBody>
      </p:sp>
      <p:pic>
        <p:nvPicPr>
          <p:cNvPr id="16388" name="Picture 4" descr="https://www.hud.ac.uk/media/universityofhuddersfield/content/image/international/thehint/2011/sept/main/buckley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24" y="3473548"/>
            <a:ext cx="238125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hud.ac.uk/media/universityofhuddersfield/content/image/international/thehint/2011/july/3m_profile2-250x166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82" y="1847849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ull1.thelogosmith.netdna-cdn.com/wp-content/uploads/2012/05/Evolution-3M-Logo-Design-1978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019"/>
            <a:ext cx="2162243" cy="12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19672" y="260648"/>
            <a:ext cx="8231187" cy="9001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en-US" sz="8000" b="1" dirty="0" smtClean="0">
                <a:latin typeface="Calibri" pitchFamily="34" charset="0"/>
              </a:rPr>
              <a:t>Buckley</a:t>
            </a:r>
          </a:p>
        </p:txBody>
      </p:sp>
    </p:spTree>
    <p:extLst>
      <p:ext uri="{BB962C8B-B14F-4D97-AF65-F5344CB8AC3E}">
        <p14:creationId xmlns:p14="http://schemas.microsoft.com/office/powerpoint/2010/main" val="5942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57188" y="622300"/>
            <a:ext cx="5695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772"/>
                </a:solidFill>
                <a:latin typeface="Arial" charset="0"/>
              </a:defRPr>
            </a:lvl1pPr>
            <a:lvl2pPr>
              <a:defRPr sz="2000">
                <a:solidFill>
                  <a:srgbClr val="003772"/>
                </a:solidFill>
                <a:latin typeface="Arial" charset="0"/>
              </a:defRPr>
            </a:lvl2pPr>
            <a:lvl3pPr>
              <a:defRPr>
                <a:solidFill>
                  <a:srgbClr val="003772"/>
                </a:solidFill>
                <a:latin typeface="Arial" charset="0"/>
              </a:defRPr>
            </a:lvl3pPr>
            <a:lvl4pPr>
              <a:defRPr sz="1600">
                <a:solidFill>
                  <a:srgbClr val="003772"/>
                </a:solidFill>
                <a:latin typeface="Arial" charset="0"/>
              </a:defRPr>
            </a:lvl4pPr>
            <a:lvl5pPr>
              <a:defRPr sz="1400">
                <a:solidFill>
                  <a:srgbClr val="003772"/>
                </a:solidFill>
                <a:latin typeface="Arial" charset="0"/>
              </a:defRPr>
            </a:lvl5pPr>
            <a:lvl6pPr eaLnBrk="0" hangingPunct="0">
              <a:defRPr sz="1400">
                <a:solidFill>
                  <a:srgbClr val="003772"/>
                </a:solidFill>
                <a:latin typeface="Arial" charset="0"/>
              </a:defRPr>
            </a:lvl6pPr>
            <a:lvl7pPr eaLnBrk="0" hangingPunct="0">
              <a:defRPr sz="1400">
                <a:solidFill>
                  <a:srgbClr val="003772"/>
                </a:solidFill>
                <a:latin typeface="Arial" charset="0"/>
              </a:defRPr>
            </a:lvl7pPr>
            <a:lvl8pPr eaLnBrk="0" hangingPunct="0">
              <a:defRPr sz="1400">
                <a:solidFill>
                  <a:srgbClr val="003772"/>
                </a:solidFill>
                <a:latin typeface="Arial" charset="0"/>
              </a:defRPr>
            </a:lvl8pPr>
            <a:lvl9pPr eaLnBrk="0" hangingPunct="0">
              <a:defRPr sz="1400">
                <a:solidFill>
                  <a:srgbClr val="00377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200">
                <a:solidFill>
                  <a:schemeClr val="bg1"/>
                </a:solidFill>
                <a:latin typeface="Calibri" pitchFamily="34" charset="0"/>
              </a:rPr>
              <a:t>3M Buckley Innovation Centre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569991" y="3106703"/>
            <a:ext cx="43894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772"/>
                </a:solidFill>
                <a:latin typeface="Arial" charset="0"/>
              </a:defRPr>
            </a:lvl1pPr>
            <a:lvl2pPr marL="457200">
              <a:defRPr sz="2000">
                <a:solidFill>
                  <a:srgbClr val="003772"/>
                </a:solidFill>
                <a:latin typeface="Arial" charset="0"/>
              </a:defRPr>
            </a:lvl2pPr>
            <a:lvl3pPr>
              <a:defRPr>
                <a:solidFill>
                  <a:srgbClr val="003772"/>
                </a:solidFill>
                <a:latin typeface="Arial" charset="0"/>
              </a:defRPr>
            </a:lvl3pPr>
            <a:lvl4pPr>
              <a:defRPr sz="1600">
                <a:solidFill>
                  <a:srgbClr val="003772"/>
                </a:solidFill>
                <a:latin typeface="Arial" charset="0"/>
              </a:defRPr>
            </a:lvl4pPr>
            <a:lvl5pPr>
              <a:defRPr sz="1400">
                <a:solidFill>
                  <a:srgbClr val="003772"/>
                </a:solidFill>
                <a:latin typeface="Arial" charset="0"/>
              </a:defRPr>
            </a:lvl5pPr>
            <a:lvl6pPr eaLnBrk="0" hangingPunct="0">
              <a:defRPr sz="1400">
                <a:solidFill>
                  <a:srgbClr val="003772"/>
                </a:solidFill>
                <a:latin typeface="Arial" charset="0"/>
              </a:defRPr>
            </a:lvl6pPr>
            <a:lvl7pPr eaLnBrk="0" hangingPunct="0">
              <a:defRPr sz="1400">
                <a:solidFill>
                  <a:srgbClr val="003772"/>
                </a:solidFill>
                <a:latin typeface="Arial" charset="0"/>
              </a:defRPr>
            </a:lvl7pPr>
            <a:lvl8pPr eaLnBrk="0" hangingPunct="0">
              <a:defRPr sz="1400">
                <a:solidFill>
                  <a:srgbClr val="003772"/>
                </a:solidFill>
                <a:latin typeface="Arial" charset="0"/>
              </a:defRPr>
            </a:lvl8pPr>
            <a:lvl9pPr eaLnBrk="0" hangingPunct="0">
              <a:defRPr sz="1400">
                <a:solidFill>
                  <a:srgbClr val="00377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Jointly funded £12 million development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Wholly owned </a:t>
            </a:r>
            <a:r>
              <a:rPr lang="en-GB" altLang="en-US" sz="2000" b="1" dirty="0" smtClean="0">
                <a:latin typeface="Calibri" pitchFamily="34" charset="0"/>
              </a:rPr>
              <a:t>subsidiary of University-</a:t>
            </a:r>
            <a:br>
              <a:rPr lang="en-GB" altLang="en-US" sz="2000" b="1" dirty="0" smtClean="0">
                <a:latin typeface="Calibri" pitchFamily="34" charset="0"/>
              </a:rPr>
            </a:br>
            <a:r>
              <a:rPr lang="en-GB" altLang="en-US" sz="2000" b="1" dirty="0" smtClean="0">
                <a:latin typeface="Calibri" pitchFamily="34" charset="0"/>
              </a:rPr>
              <a:t>business input from 3M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Support for high </a:t>
            </a:r>
            <a:r>
              <a:rPr lang="en-GB" altLang="en-US" sz="2000" b="1" dirty="0" smtClean="0">
                <a:latin typeface="Calibri" pitchFamily="34" charset="0"/>
              </a:rPr>
              <a:t>growth technology businesses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en-US" sz="2000" b="1" dirty="0">
              <a:latin typeface="Calibri" pitchFamily="34" charset="0"/>
            </a:endParaRPr>
          </a:p>
        </p:txBody>
      </p:sp>
      <p:pic>
        <p:nvPicPr>
          <p:cNvPr id="31749" name="Picture 7" descr="3M Buckley Innovation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5688"/>
            <a:ext cx="3951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3mbic.com/wp-content/uploads/2013/05/3M-Buckley-Innovation-Centre-Build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890679"/>
            <a:ext cx="4300610" cy="27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capdt3\Pictures\3MBIC\3M Cen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18" y="1916831"/>
            <a:ext cx="2577070" cy="38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0188" y="258763"/>
            <a:ext cx="8231187" cy="9001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altLang="en-US" dirty="0" smtClean="0">
                <a:latin typeface="Calibri" pitchFamily="34" charset="0"/>
              </a:rPr>
              <a:t>The 3M Buckley Innovation Centre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495840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772"/>
                </a:solidFill>
              </a:rPr>
              <a:t>Home to 70 companies already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Research Group and student spin-outs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New company spin-ins</a:t>
            </a:r>
          </a:p>
          <a:p>
            <a:endParaRPr lang="en-GB" sz="2000" b="1" dirty="0">
              <a:solidFill>
                <a:srgbClr val="003772"/>
              </a:solidFill>
            </a:endParaRPr>
          </a:p>
          <a:p>
            <a:r>
              <a:rPr lang="en-GB" sz="2000" b="1" dirty="0" smtClean="0">
                <a:solidFill>
                  <a:srgbClr val="003772"/>
                </a:solidFill>
              </a:rPr>
              <a:t>National bodies</a:t>
            </a:r>
            <a:endParaRPr lang="en-GB" sz="2000" b="1" dirty="0">
              <a:solidFill>
                <a:srgbClr val="003772"/>
              </a:solidFill>
            </a:endParaRPr>
          </a:p>
        </p:txBody>
      </p:sp>
      <p:pic>
        <p:nvPicPr>
          <p:cNvPr id="5" name="Picture 12" descr="http://www.hud.ac.uk/media/universityofhuddersfield/content/image/news/newsstories/1303-march2013/in-pagestoryimage/03_NPL_links_main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6765" r="3321" b="6981"/>
          <a:stretch/>
        </p:blipFill>
        <p:spPr bwMode="auto">
          <a:xfrm>
            <a:off x="2614613" y="4791075"/>
            <a:ext cx="133350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itchFamily="34" charset="0"/>
              </a:rPr>
              <a:t>Benefits to a University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23528" y="2255838"/>
            <a:ext cx="7802562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772"/>
                </a:solidFill>
                <a:latin typeface="Arial" charset="0"/>
              </a:defRPr>
            </a:lvl1pPr>
            <a:lvl2pPr>
              <a:defRPr sz="2000">
                <a:solidFill>
                  <a:srgbClr val="003772"/>
                </a:solidFill>
                <a:latin typeface="Arial" charset="0"/>
              </a:defRPr>
            </a:lvl2pPr>
            <a:lvl3pPr>
              <a:defRPr>
                <a:solidFill>
                  <a:srgbClr val="003772"/>
                </a:solidFill>
                <a:latin typeface="Arial" charset="0"/>
              </a:defRPr>
            </a:lvl3pPr>
            <a:lvl4pPr>
              <a:defRPr sz="1600">
                <a:solidFill>
                  <a:srgbClr val="003772"/>
                </a:solidFill>
                <a:latin typeface="Arial" charset="0"/>
              </a:defRPr>
            </a:lvl4pPr>
            <a:lvl5pPr>
              <a:defRPr sz="1400">
                <a:solidFill>
                  <a:srgbClr val="003772"/>
                </a:solidFill>
                <a:latin typeface="Arial" charset="0"/>
              </a:defRPr>
            </a:lvl5pPr>
            <a:lvl6pPr eaLnBrk="0" hangingPunct="0">
              <a:defRPr sz="1400">
                <a:solidFill>
                  <a:srgbClr val="003772"/>
                </a:solidFill>
                <a:latin typeface="Arial" charset="0"/>
              </a:defRPr>
            </a:lvl6pPr>
            <a:lvl7pPr eaLnBrk="0" hangingPunct="0">
              <a:defRPr sz="1400">
                <a:solidFill>
                  <a:srgbClr val="003772"/>
                </a:solidFill>
                <a:latin typeface="Arial" charset="0"/>
              </a:defRPr>
            </a:lvl7pPr>
            <a:lvl8pPr eaLnBrk="0" hangingPunct="0">
              <a:defRPr sz="1400">
                <a:solidFill>
                  <a:srgbClr val="003772"/>
                </a:solidFill>
                <a:latin typeface="Arial" charset="0"/>
              </a:defRPr>
            </a:lvl8pPr>
            <a:lvl9pPr eaLnBrk="0" hangingPunct="0">
              <a:defRPr sz="1400">
                <a:solidFill>
                  <a:srgbClr val="00377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Brings </a:t>
            </a:r>
            <a:r>
              <a:rPr lang="en-GB" altLang="en-US" sz="2000" b="1" dirty="0">
                <a:latin typeface="Calibri" pitchFamily="34" charset="0"/>
              </a:rPr>
              <a:t>business closer to the University 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Opportunity to enhance student experience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Intellectual </a:t>
            </a:r>
            <a:r>
              <a:rPr lang="en-GB" altLang="en-US" sz="2000" b="1" dirty="0">
                <a:latin typeface="Calibri" pitchFamily="34" charset="0"/>
              </a:rPr>
              <a:t>challenges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Impact of research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Potential revenue streams 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</p:txBody>
      </p:sp>
      <p:pic>
        <p:nvPicPr>
          <p:cNvPr id="4" name="Picture 2" descr="http://i.ytimg.com/vi/XowVy07970k/maxresdefaul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5" r="10544" b="17813"/>
          <a:stretch/>
        </p:blipFill>
        <p:spPr bwMode="auto">
          <a:xfrm>
            <a:off x="4860032" y="3501008"/>
            <a:ext cx="3918836" cy="21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itchFamily="34" charset="0"/>
              </a:rPr>
              <a:t>Benefits to Industry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7544" y="2197100"/>
            <a:ext cx="758983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b="1" dirty="0">
                <a:solidFill>
                  <a:srgbClr val="003772"/>
                </a:solidFill>
                <a:latin typeface="Calibri" pitchFamily="34" charset="0"/>
              </a:rPr>
              <a:t>Access to specialist knowledge/equipment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000" b="1" dirty="0">
              <a:solidFill>
                <a:srgbClr val="003772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b="1" dirty="0">
                <a:solidFill>
                  <a:srgbClr val="003772"/>
                </a:solidFill>
                <a:latin typeface="Calibri" pitchFamily="34" charset="0"/>
              </a:rPr>
              <a:t>Access to government </a:t>
            </a:r>
            <a:r>
              <a:rPr lang="en-GB" altLang="en-US" sz="2000" b="1" dirty="0" smtClean="0">
                <a:solidFill>
                  <a:srgbClr val="003772"/>
                </a:solidFill>
                <a:latin typeface="Calibri" pitchFamily="34" charset="0"/>
              </a:rPr>
              <a:t>funding and bid support</a:t>
            </a:r>
            <a:endParaRPr lang="en-GB" altLang="en-US" sz="2000" b="1" dirty="0">
              <a:solidFill>
                <a:srgbClr val="003772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000" b="1" dirty="0">
              <a:solidFill>
                <a:srgbClr val="003772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b="1" dirty="0">
                <a:solidFill>
                  <a:srgbClr val="003772"/>
                </a:solidFill>
                <a:latin typeface="Calibri" pitchFamily="34" charset="0"/>
              </a:rPr>
              <a:t>Delivery of innovative commercial products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000" b="1" dirty="0">
              <a:solidFill>
                <a:srgbClr val="003772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b="1" dirty="0">
                <a:solidFill>
                  <a:srgbClr val="003772"/>
                </a:solidFill>
                <a:latin typeface="Calibri" pitchFamily="34" charset="0"/>
              </a:rPr>
              <a:t>Educators of next generation/Recruitment pipeline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GB" altLang="en-US" sz="2000" b="1" dirty="0">
              <a:solidFill>
                <a:srgbClr val="003772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en-US" sz="2000" b="1" dirty="0">
                <a:solidFill>
                  <a:srgbClr val="003772"/>
                </a:solidFill>
                <a:latin typeface="Calibri" pitchFamily="34" charset="0"/>
              </a:rPr>
              <a:t>Up to 1000 associate companies + support network</a:t>
            </a:r>
          </a:p>
        </p:txBody>
      </p:sp>
      <p:pic>
        <p:nvPicPr>
          <p:cNvPr id="4" name="Picture 6" descr="http://www.mitutoyo.com.sg/images/lab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71" y="2276872"/>
            <a:ext cx="2708647" cy="12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3mbic.com/wp-content/uploads/2014/02/np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71" y="3717032"/>
            <a:ext cx="2738405" cy="18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alibri" pitchFamily="34" charset="0"/>
              </a:rPr>
              <a:t>Benefits to the Local Economy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" y="2265363"/>
            <a:ext cx="83216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772"/>
                </a:solidFill>
                <a:latin typeface="Arial" charset="0"/>
              </a:defRPr>
            </a:lvl1pPr>
            <a:lvl2pPr>
              <a:defRPr sz="2000">
                <a:solidFill>
                  <a:srgbClr val="003772"/>
                </a:solidFill>
                <a:latin typeface="Arial" charset="0"/>
              </a:defRPr>
            </a:lvl2pPr>
            <a:lvl3pPr>
              <a:defRPr>
                <a:solidFill>
                  <a:srgbClr val="003772"/>
                </a:solidFill>
                <a:latin typeface="Arial" charset="0"/>
              </a:defRPr>
            </a:lvl3pPr>
            <a:lvl4pPr>
              <a:defRPr sz="1600">
                <a:solidFill>
                  <a:srgbClr val="003772"/>
                </a:solidFill>
                <a:latin typeface="Arial" charset="0"/>
              </a:defRPr>
            </a:lvl4pPr>
            <a:lvl5pPr>
              <a:defRPr sz="1400">
                <a:solidFill>
                  <a:srgbClr val="003772"/>
                </a:solidFill>
                <a:latin typeface="Arial" charset="0"/>
              </a:defRPr>
            </a:lvl5pPr>
            <a:lvl6pPr eaLnBrk="0" hangingPunct="0">
              <a:defRPr sz="1400">
                <a:solidFill>
                  <a:srgbClr val="003772"/>
                </a:solidFill>
                <a:latin typeface="Arial" charset="0"/>
              </a:defRPr>
            </a:lvl6pPr>
            <a:lvl7pPr eaLnBrk="0" hangingPunct="0">
              <a:defRPr sz="1400">
                <a:solidFill>
                  <a:srgbClr val="003772"/>
                </a:solidFill>
                <a:latin typeface="Arial" charset="0"/>
              </a:defRPr>
            </a:lvl7pPr>
            <a:lvl8pPr eaLnBrk="0" hangingPunct="0">
              <a:defRPr sz="1400">
                <a:solidFill>
                  <a:srgbClr val="003772"/>
                </a:solidFill>
                <a:latin typeface="Arial" charset="0"/>
              </a:defRPr>
            </a:lvl8pPr>
            <a:lvl9pPr eaLnBrk="0" hangingPunct="0">
              <a:defRPr sz="1400">
                <a:solidFill>
                  <a:srgbClr val="00377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Modernising and diversifying </a:t>
            </a:r>
            <a:r>
              <a:rPr lang="en-GB" altLang="en-US" sz="2000" b="1" dirty="0" smtClean="0">
                <a:latin typeface="Calibri" pitchFamily="34" charset="0"/>
              </a:rPr>
              <a:t>the economy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Inward investment 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Creating sustainable jobs 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Stimulating economic growth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 Attracting overseas trade 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</p:txBody>
      </p:sp>
      <p:pic>
        <p:nvPicPr>
          <p:cNvPr id="4" name="Picture 8" descr="https://bdaily.s3.amazonaws.com/images/large/ef33d57d8da3ab8e61e695605335cca1eae7fc1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10978" b="12815"/>
          <a:stretch/>
        </p:blipFill>
        <p:spPr bwMode="auto">
          <a:xfrm>
            <a:off x="3779912" y="3429000"/>
            <a:ext cx="5091708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Expansion</a:t>
            </a:r>
            <a:endParaRPr lang="en-GB" dirty="0"/>
          </a:p>
        </p:txBody>
      </p:sp>
      <p:pic>
        <p:nvPicPr>
          <p:cNvPr id="18434" name="Picture 2" descr="http://i3.examiner.co.uk/incoming/article8543213.ece/alternates/s1227b/JS556596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b="16110"/>
          <a:stretch/>
        </p:blipFill>
        <p:spPr bwMode="auto">
          <a:xfrm>
            <a:off x="4827587" y="2060848"/>
            <a:ext cx="4064893" cy="19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artley Business Park Globe Mills Slaithwa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7"/>
          <a:stretch/>
        </p:blipFill>
        <p:spPr bwMode="auto">
          <a:xfrm>
            <a:off x="4827587" y="4229119"/>
            <a:ext cx="4051985" cy="12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3528" y="2255838"/>
            <a:ext cx="410445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3772"/>
                </a:solidFill>
                <a:latin typeface="Arial" charset="0"/>
              </a:defRPr>
            </a:lvl1pPr>
            <a:lvl2pPr>
              <a:defRPr sz="2000">
                <a:solidFill>
                  <a:srgbClr val="003772"/>
                </a:solidFill>
                <a:latin typeface="Arial" charset="0"/>
              </a:defRPr>
            </a:lvl2pPr>
            <a:lvl3pPr>
              <a:defRPr>
                <a:solidFill>
                  <a:srgbClr val="003772"/>
                </a:solidFill>
                <a:latin typeface="Arial" charset="0"/>
              </a:defRPr>
            </a:lvl3pPr>
            <a:lvl4pPr>
              <a:defRPr sz="1600">
                <a:solidFill>
                  <a:srgbClr val="003772"/>
                </a:solidFill>
                <a:latin typeface="Arial" charset="0"/>
              </a:defRPr>
            </a:lvl4pPr>
            <a:lvl5pPr>
              <a:defRPr sz="1400">
                <a:solidFill>
                  <a:srgbClr val="003772"/>
                </a:solidFill>
                <a:latin typeface="Arial" charset="0"/>
              </a:defRPr>
            </a:lvl5pPr>
            <a:lvl6pPr eaLnBrk="0" hangingPunct="0">
              <a:defRPr sz="1400">
                <a:solidFill>
                  <a:srgbClr val="003772"/>
                </a:solidFill>
                <a:latin typeface="Arial" charset="0"/>
              </a:defRPr>
            </a:lvl6pPr>
            <a:lvl7pPr eaLnBrk="0" hangingPunct="0">
              <a:defRPr sz="1400">
                <a:solidFill>
                  <a:srgbClr val="003772"/>
                </a:solidFill>
                <a:latin typeface="Arial" charset="0"/>
              </a:defRPr>
            </a:lvl7pPr>
            <a:lvl8pPr eaLnBrk="0" hangingPunct="0">
              <a:defRPr sz="1400">
                <a:solidFill>
                  <a:srgbClr val="003772"/>
                </a:solidFill>
                <a:latin typeface="Arial" charset="0"/>
              </a:defRPr>
            </a:lvl8pPr>
            <a:lvl9pPr eaLnBrk="0" hangingPunct="0">
              <a:defRPr sz="1400">
                <a:solidFill>
                  <a:srgbClr val="00377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Recently announced £3M of additional grow-on space in local Business Park</a:t>
            </a: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</p:txBody>
      </p:sp>
      <p:pic>
        <p:nvPicPr>
          <p:cNvPr id="18438" name="Picture 6" descr="Prof Bob Cragan, Stefan Gabriel and Alan Lewis at Globe Mills Picture: Paul David Drab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73" y="3302195"/>
            <a:ext cx="3024336" cy="21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0188" y="258763"/>
            <a:ext cx="8231187" cy="90011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alibri" pitchFamily="34" charset="0"/>
              </a:rPr>
              <a:t>University Strategy and Industrial Strategy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09550" y="2230438"/>
            <a:ext cx="7562850" cy="40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altLang="en-US" sz="2000" i="1" dirty="0">
                <a:latin typeface="Calibri" pitchFamily="34" charset="0"/>
              </a:rPr>
              <a:t>“Universities are an integral part of the skills </a:t>
            </a:r>
            <a:r>
              <a:rPr lang="en-GB" altLang="en-US" sz="2000" i="1" dirty="0" smtClean="0">
                <a:latin typeface="Calibri" pitchFamily="34" charset="0"/>
              </a:rPr>
              <a:t>and</a:t>
            </a:r>
            <a:br>
              <a:rPr lang="en-GB" altLang="en-US" sz="2000" i="1" dirty="0" smtClean="0">
                <a:latin typeface="Calibri" pitchFamily="34" charset="0"/>
              </a:rPr>
            </a:br>
            <a:r>
              <a:rPr lang="en-GB" altLang="en-US" sz="2000" i="1" dirty="0" smtClean="0">
                <a:latin typeface="Calibri" pitchFamily="34" charset="0"/>
              </a:rPr>
              <a:t>innovation </a:t>
            </a:r>
            <a:r>
              <a:rPr lang="en-GB" altLang="en-US" sz="2000" i="1" dirty="0">
                <a:latin typeface="Calibri" pitchFamily="34" charset="0"/>
              </a:rPr>
              <a:t>supply chain to business.”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dirty="0" smtClean="0">
                <a:latin typeface="Calibri" pitchFamily="34" charset="0"/>
              </a:rPr>
              <a:t>Wilson </a:t>
            </a:r>
            <a:r>
              <a:rPr lang="en-GB" altLang="en-US" dirty="0">
                <a:latin typeface="Calibri" pitchFamily="34" charset="0"/>
              </a:rPr>
              <a:t>Review, February 2012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i="1" dirty="0">
                <a:latin typeface="Calibri" pitchFamily="34" charset="0"/>
              </a:rPr>
              <a:t>“You get innovation when great universities, leading-edge science, world-class companies and entrepreneurial start-ups come together…It’s all about creative interactions between science and business.”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dirty="0" err="1" smtClean="0">
                <a:latin typeface="Calibri" pitchFamily="34" charset="0"/>
              </a:rPr>
              <a:t>Rt</a:t>
            </a:r>
            <a:r>
              <a:rPr lang="en-GB" altLang="en-US" dirty="0" smtClean="0">
                <a:latin typeface="Calibri" pitchFamily="34" charset="0"/>
              </a:rPr>
              <a:t> </a:t>
            </a:r>
            <a:r>
              <a:rPr lang="en-GB" altLang="en-US" dirty="0">
                <a:latin typeface="Calibri" pitchFamily="34" charset="0"/>
              </a:rPr>
              <a:t>Hon George </a:t>
            </a:r>
            <a:r>
              <a:rPr lang="en-GB" altLang="en-US" dirty="0" err="1">
                <a:latin typeface="Calibri" pitchFamily="34" charset="0"/>
              </a:rPr>
              <a:t>Osbourne</a:t>
            </a:r>
            <a:r>
              <a:rPr lang="en-GB" altLang="en-US" dirty="0">
                <a:latin typeface="Calibri" pitchFamily="34" charset="0"/>
              </a:rPr>
              <a:t> MP, Chancellor of the Exchequer, November 2012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dirty="0">
              <a:latin typeface="Calibri" pitchFamily="34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2194281" cy="194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2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</a:t>
            </a:r>
            <a:endParaRPr lang="en-GB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2265363"/>
            <a:ext cx="832167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772"/>
                </a:solidFill>
                <a:latin typeface="Arial" charset="0"/>
              </a:defRPr>
            </a:lvl1pPr>
            <a:lvl2pPr>
              <a:defRPr sz="2000">
                <a:solidFill>
                  <a:srgbClr val="003772"/>
                </a:solidFill>
                <a:latin typeface="Arial" charset="0"/>
              </a:defRPr>
            </a:lvl2pPr>
            <a:lvl3pPr>
              <a:defRPr>
                <a:solidFill>
                  <a:srgbClr val="003772"/>
                </a:solidFill>
                <a:latin typeface="Arial" charset="0"/>
              </a:defRPr>
            </a:lvl3pPr>
            <a:lvl4pPr>
              <a:defRPr sz="1600">
                <a:solidFill>
                  <a:srgbClr val="003772"/>
                </a:solidFill>
                <a:latin typeface="Arial" charset="0"/>
              </a:defRPr>
            </a:lvl4pPr>
            <a:lvl5pPr>
              <a:defRPr sz="1400">
                <a:solidFill>
                  <a:srgbClr val="003772"/>
                </a:solidFill>
                <a:latin typeface="Arial" charset="0"/>
              </a:defRPr>
            </a:lvl5pPr>
            <a:lvl6pPr eaLnBrk="0" hangingPunct="0">
              <a:defRPr sz="1400">
                <a:solidFill>
                  <a:srgbClr val="003772"/>
                </a:solidFill>
                <a:latin typeface="Arial" charset="0"/>
              </a:defRPr>
            </a:lvl6pPr>
            <a:lvl7pPr eaLnBrk="0" hangingPunct="0">
              <a:defRPr sz="1400">
                <a:solidFill>
                  <a:srgbClr val="003772"/>
                </a:solidFill>
                <a:latin typeface="Arial" charset="0"/>
              </a:defRPr>
            </a:lvl7pPr>
            <a:lvl8pPr eaLnBrk="0" hangingPunct="0">
              <a:defRPr sz="1400">
                <a:solidFill>
                  <a:srgbClr val="003772"/>
                </a:solidFill>
                <a:latin typeface="Arial" charset="0"/>
              </a:defRPr>
            </a:lvl8pPr>
            <a:lvl9pPr eaLnBrk="0" hangingPunct="0">
              <a:defRPr sz="1400">
                <a:solidFill>
                  <a:srgbClr val="00377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Common ground – technologically and physically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Resource sharing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Need for a collective regional vision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On campus, owned by the University – but independent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Students and graduates fuel the relationship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</p:txBody>
      </p:sp>
      <p:pic>
        <p:nvPicPr>
          <p:cNvPr id="2052" name="Picture 4" descr="http://discover.hud.ac.uk/wp-content/uploads/2014/11/10-Professor-Liam-Blu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2320313" cy="34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0999" y="1916832"/>
            <a:ext cx="8321675" cy="52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3772"/>
                </a:solidFill>
                <a:latin typeface="Arial" charset="0"/>
              </a:defRPr>
            </a:lvl1pPr>
            <a:lvl2pPr>
              <a:defRPr sz="2000">
                <a:solidFill>
                  <a:srgbClr val="003772"/>
                </a:solidFill>
                <a:latin typeface="Arial" charset="0"/>
              </a:defRPr>
            </a:lvl2pPr>
            <a:lvl3pPr>
              <a:defRPr>
                <a:solidFill>
                  <a:srgbClr val="003772"/>
                </a:solidFill>
                <a:latin typeface="Arial" charset="0"/>
              </a:defRPr>
            </a:lvl3pPr>
            <a:lvl4pPr>
              <a:defRPr sz="1600">
                <a:solidFill>
                  <a:srgbClr val="003772"/>
                </a:solidFill>
                <a:latin typeface="Arial" charset="0"/>
              </a:defRPr>
            </a:lvl4pPr>
            <a:lvl5pPr>
              <a:defRPr sz="1400">
                <a:solidFill>
                  <a:srgbClr val="003772"/>
                </a:solidFill>
                <a:latin typeface="Arial" charset="0"/>
              </a:defRPr>
            </a:lvl5pPr>
            <a:lvl6pPr eaLnBrk="0" hangingPunct="0">
              <a:defRPr sz="1400">
                <a:solidFill>
                  <a:srgbClr val="003772"/>
                </a:solidFill>
                <a:latin typeface="Arial" charset="0"/>
              </a:defRPr>
            </a:lvl6pPr>
            <a:lvl7pPr eaLnBrk="0" hangingPunct="0">
              <a:defRPr sz="1400">
                <a:solidFill>
                  <a:srgbClr val="003772"/>
                </a:solidFill>
                <a:latin typeface="Arial" charset="0"/>
              </a:defRPr>
            </a:lvl7pPr>
            <a:lvl8pPr eaLnBrk="0" hangingPunct="0">
              <a:defRPr sz="1400">
                <a:solidFill>
                  <a:srgbClr val="003772"/>
                </a:solidFill>
                <a:latin typeface="Arial" charset="0"/>
              </a:defRPr>
            </a:lvl8pPr>
            <a:lvl9pPr eaLnBrk="0" hangingPunct="0">
              <a:defRPr sz="1400">
                <a:solidFill>
                  <a:srgbClr val="00377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Universities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	</a:t>
            </a:r>
            <a:r>
              <a:rPr lang="en-GB" altLang="en-US" sz="2000" b="1" dirty="0" smtClean="0">
                <a:latin typeface="Calibri" pitchFamily="34" charset="0"/>
              </a:rPr>
              <a:t>The right research infrastructure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	</a:t>
            </a:r>
            <a:r>
              <a:rPr lang="en-GB" altLang="en-US" sz="2000" b="1" dirty="0" smtClean="0">
                <a:latin typeface="Calibri" pitchFamily="34" charset="0"/>
              </a:rPr>
              <a:t>	</a:t>
            </a:r>
            <a:r>
              <a:rPr lang="en-GB" altLang="en-US" sz="1600" b="1" dirty="0" smtClean="0">
                <a:latin typeface="Calibri" pitchFamily="34" charset="0"/>
              </a:rPr>
              <a:t>- that supports the local and national economy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>
                <a:latin typeface="Calibri" pitchFamily="34" charset="0"/>
              </a:rPr>
              <a:t>	</a:t>
            </a:r>
            <a:r>
              <a:rPr lang="en-GB" altLang="en-US" sz="2000" b="1" dirty="0" smtClean="0">
                <a:latin typeface="Calibri" pitchFamily="34" charset="0"/>
              </a:rPr>
              <a:t>The right courses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latin typeface="Calibri" pitchFamily="34" charset="0"/>
              </a:rPr>
              <a:t>	</a:t>
            </a:r>
            <a:r>
              <a:rPr lang="en-GB" altLang="en-US" sz="1600" b="1" dirty="0" smtClean="0">
                <a:latin typeface="Calibri" pitchFamily="34" charset="0"/>
              </a:rPr>
              <a:t>	- producing enterprising graduates with research and commercial skills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latin typeface="Calibri" pitchFamily="34" charset="0"/>
              </a:rPr>
              <a:t>	</a:t>
            </a:r>
            <a:r>
              <a:rPr lang="en-GB" altLang="en-US" sz="1600" b="1" dirty="0" smtClean="0">
                <a:latin typeface="Calibri" pitchFamily="34" charset="0"/>
              </a:rPr>
              <a:t>	- with work experience and live-project experience</a:t>
            </a:r>
          </a:p>
          <a:p>
            <a:pPr eaLnBrk="1" hangingPunct="1">
              <a:spcBef>
                <a:spcPct val="20000"/>
              </a:spcBef>
            </a:pPr>
            <a:endParaRPr lang="en-GB" altLang="en-US" sz="16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Industry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	Access to shared resources and best practice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	Government support, access to </a:t>
            </a:r>
            <a:r>
              <a:rPr lang="en-GB" altLang="en-US" sz="2000" b="1" smtClean="0">
                <a:latin typeface="Calibri" pitchFamily="34" charset="0"/>
              </a:rPr>
              <a:t>funding with </a:t>
            </a:r>
            <a:r>
              <a:rPr lang="en-GB" altLang="en-US" sz="2000" b="1" dirty="0" smtClean="0">
                <a:latin typeface="Calibri" pitchFamily="34" charset="0"/>
              </a:rPr>
              <a:t>bidding support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000" b="1" dirty="0" smtClean="0">
                <a:latin typeface="Calibri" pitchFamily="34" charset="0"/>
              </a:rPr>
              <a:t>	Access to international graduate talent and market intelligence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latin typeface="Calibri" pitchFamily="34" charset="0"/>
              </a:rPr>
              <a:t>	</a:t>
            </a:r>
            <a:endParaRPr lang="en-GB" altLang="en-US" sz="1600" b="1" dirty="0" smtClean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GB" alt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Interactions</a:t>
            </a:r>
            <a:endParaRPr lang="en-GB" dirty="0"/>
          </a:p>
        </p:txBody>
      </p:sp>
      <p:pic>
        <p:nvPicPr>
          <p:cNvPr id="1028" name="Picture 4" descr="http://www.euspen.eu/Portals/0/Content/Events/2015%20Lamdamap/University%20of%20Huddersfield%20For%20We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32550" b="12008"/>
          <a:stretch/>
        </p:blipFill>
        <p:spPr bwMode="auto">
          <a:xfrm>
            <a:off x="6804248" y="1916833"/>
            <a:ext cx="2095541" cy="1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daily.s3.amazonaws.com/images/large/1de0a77cf3811d777338457f176910252742153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22395"/>
          <a:stretch/>
        </p:blipFill>
        <p:spPr bwMode="auto">
          <a:xfrm>
            <a:off x="251520" y="4003419"/>
            <a:ext cx="2304256" cy="17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examiner.co.uk/incoming/article4895031.ece/alternates/s615/andrew-bradbury-left-and-frank-buckley-5502788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2279282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OWbcOUMgsEBgZwzFPcHruGOofxLbxuL0z0_VBsizQ9yHs8Y2oq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095540" cy="15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 bwMode="auto">
          <a:xfrm>
            <a:off x="2771800" y="2924944"/>
            <a:ext cx="3600400" cy="2880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2771800" y="2649323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2699792" y="4574867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8962" y="2420888"/>
            <a:ext cx="2406428" cy="2850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3772"/>
                </a:solidFill>
              </a:rPr>
              <a:t>UG Work Experience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Graduate Recruitment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courses and CPD</a:t>
            </a:r>
          </a:p>
          <a:p>
            <a:pPr algn="ctr"/>
            <a:endParaRPr lang="en-GB" sz="2400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Research and KTP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Laboratory Facilities</a:t>
            </a:r>
          </a:p>
        </p:txBody>
      </p:sp>
    </p:spTree>
    <p:extLst>
      <p:ext uri="{BB962C8B-B14F-4D97-AF65-F5344CB8AC3E}">
        <p14:creationId xmlns:p14="http://schemas.microsoft.com/office/powerpoint/2010/main" val="22916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Interactions</a:t>
            </a:r>
            <a:endParaRPr lang="en-GB" dirty="0"/>
          </a:p>
        </p:txBody>
      </p:sp>
      <p:pic>
        <p:nvPicPr>
          <p:cNvPr id="1028" name="Picture 4" descr="http://www.euspen.eu/Portals/0/Content/Events/2015%20Lamdamap/University%20of%20Huddersfield%20For%20We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32550" b="12008"/>
          <a:stretch/>
        </p:blipFill>
        <p:spPr bwMode="auto">
          <a:xfrm>
            <a:off x="6804248" y="1916833"/>
            <a:ext cx="2095541" cy="1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daily.s3.amazonaws.com/images/large/1de0a77cf3811d777338457f176910252742153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22395"/>
          <a:stretch/>
        </p:blipFill>
        <p:spPr bwMode="auto">
          <a:xfrm>
            <a:off x="251520" y="4003419"/>
            <a:ext cx="2304256" cy="17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examiner.co.uk/incoming/article4895031.ece/alternates/s615/andrew-bradbury-left-and-frank-buckley-5502788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2279282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OWbcOUMgsEBgZwzFPcHruGOofxLbxuL0z0_VBsizQ9yHs8Y2oq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095540" cy="15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 bwMode="auto">
          <a:xfrm>
            <a:off x="2771800" y="2924944"/>
            <a:ext cx="3600400" cy="2880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2771800" y="2649323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2699792" y="4574867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109" y="2420888"/>
            <a:ext cx="3122138" cy="2850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Twice as likely to achieve a 1</a:t>
            </a:r>
            <a:r>
              <a:rPr lang="en-GB" b="1" baseline="30000" dirty="0" smtClean="0">
                <a:solidFill>
                  <a:srgbClr val="C00000"/>
                </a:solidFill>
              </a:rPr>
              <a:t>st</a:t>
            </a:r>
            <a:endParaRPr lang="en-GB" b="1" dirty="0" smtClean="0">
              <a:solidFill>
                <a:srgbClr val="C00000"/>
              </a:solidFill>
            </a:endParaRP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Graduate Recruitment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courses and CPD</a:t>
            </a:r>
          </a:p>
          <a:p>
            <a:pPr algn="ctr"/>
            <a:endParaRPr lang="en-GB" sz="2400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Research and KTP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Laboratory Facilities</a:t>
            </a:r>
          </a:p>
        </p:txBody>
      </p:sp>
    </p:spTree>
    <p:extLst>
      <p:ext uri="{BB962C8B-B14F-4D97-AF65-F5344CB8AC3E}">
        <p14:creationId xmlns:p14="http://schemas.microsoft.com/office/powerpoint/2010/main" val="19246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Interactions</a:t>
            </a:r>
            <a:endParaRPr lang="en-GB" dirty="0"/>
          </a:p>
        </p:txBody>
      </p:sp>
      <p:pic>
        <p:nvPicPr>
          <p:cNvPr id="1028" name="Picture 4" descr="http://www.euspen.eu/Portals/0/Content/Events/2015%20Lamdamap/University%20of%20Huddersfield%20For%20We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32550" b="12008"/>
          <a:stretch/>
        </p:blipFill>
        <p:spPr bwMode="auto">
          <a:xfrm>
            <a:off x="6804248" y="1916833"/>
            <a:ext cx="2095541" cy="1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daily.s3.amazonaws.com/images/large/1de0a77cf3811d777338457f176910252742153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22395"/>
          <a:stretch/>
        </p:blipFill>
        <p:spPr bwMode="auto">
          <a:xfrm>
            <a:off x="251520" y="4003419"/>
            <a:ext cx="2304256" cy="17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examiner.co.uk/incoming/article4895031.ece/alternates/s615/andrew-bradbury-left-and-frank-buckley-5502788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2279282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OWbcOUMgsEBgZwzFPcHruGOofxLbxuL0z0_VBsizQ9yHs8Y2oq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095540" cy="15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 bwMode="auto">
          <a:xfrm>
            <a:off x="2771800" y="2924944"/>
            <a:ext cx="3600400" cy="2880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2771800" y="2649323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2699792" y="4574867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972" y="2420888"/>
            <a:ext cx="3036409" cy="2850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3772"/>
                </a:solidFill>
              </a:rPr>
              <a:t>UG Work Experience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70% return to same company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courses and CPD</a:t>
            </a:r>
          </a:p>
          <a:p>
            <a:pPr algn="ctr"/>
            <a:endParaRPr lang="en-GB" sz="2400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Research and KTP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Laboratory Facilities</a:t>
            </a:r>
          </a:p>
        </p:txBody>
      </p:sp>
    </p:spTree>
    <p:extLst>
      <p:ext uri="{BB962C8B-B14F-4D97-AF65-F5344CB8AC3E}">
        <p14:creationId xmlns:p14="http://schemas.microsoft.com/office/powerpoint/2010/main" val="34360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Interactions</a:t>
            </a:r>
            <a:endParaRPr lang="en-GB" dirty="0"/>
          </a:p>
        </p:txBody>
      </p:sp>
      <p:pic>
        <p:nvPicPr>
          <p:cNvPr id="1028" name="Picture 4" descr="http://www.euspen.eu/Portals/0/Content/Events/2015%20Lamdamap/University%20of%20Huddersfield%20For%20We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32550" b="12008"/>
          <a:stretch/>
        </p:blipFill>
        <p:spPr bwMode="auto">
          <a:xfrm>
            <a:off x="6804248" y="1916833"/>
            <a:ext cx="2095541" cy="1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daily.s3.amazonaws.com/images/large/1de0a77cf3811d777338457f176910252742153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22395"/>
          <a:stretch/>
        </p:blipFill>
        <p:spPr bwMode="auto">
          <a:xfrm>
            <a:off x="251520" y="4003419"/>
            <a:ext cx="2304256" cy="17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examiner.co.uk/incoming/article4895031.ece/alternates/s615/andrew-bradbury-left-and-frank-buckley-5502788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2279282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OWbcOUMgsEBgZwzFPcHruGOofxLbxuL0z0_VBsizQ9yHs8Y2oq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095540" cy="15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 bwMode="auto">
          <a:xfrm>
            <a:off x="2771800" y="2924944"/>
            <a:ext cx="3600400" cy="2880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2771800" y="2649323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2699792" y="4574867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119" y="2420888"/>
            <a:ext cx="3094117" cy="2850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3772"/>
                </a:solidFill>
              </a:rPr>
              <a:t>UG Work Experience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Graduate Recruitment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courses and CPD</a:t>
            </a:r>
          </a:p>
          <a:p>
            <a:pPr algn="ctr"/>
            <a:endParaRPr lang="en-GB" sz="2400" dirty="0">
              <a:solidFill>
                <a:srgbClr val="003772"/>
              </a:solidFill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Staff relationship and funding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Laboratory Facilities</a:t>
            </a:r>
          </a:p>
        </p:txBody>
      </p:sp>
    </p:spTree>
    <p:extLst>
      <p:ext uri="{BB962C8B-B14F-4D97-AF65-F5344CB8AC3E}">
        <p14:creationId xmlns:p14="http://schemas.microsoft.com/office/powerpoint/2010/main" val="20376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Interactions</a:t>
            </a:r>
            <a:endParaRPr lang="en-GB" dirty="0"/>
          </a:p>
        </p:txBody>
      </p:sp>
      <p:pic>
        <p:nvPicPr>
          <p:cNvPr id="1028" name="Picture 4" descr="http://www.euspen.eu/Portals/0/Content/Events/2015%20Lamdamap/University%20of%20Huddersfield%20For%20We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32550" b="12008"/>
          <a:stretch/>
        </p:blipFill>
        <p:spPr bwMode="auto">
          <a:xfrm>
            <a:off x="6804248" y="1916833"/>
            <a:ext cx="2095541" cy="1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daily.s3.amazonaws.com/images/large/1de0a77cf3811d777338457f176910252742153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22395"/>
          <a:stretch/>
        </p:blipFill>
        <p:spPr bwMode="auto">
          <a:xfrm>
            <a:off x="251520" y="4003419"/>
            <a:ext cx="2304256" cy="17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examiner.co.uk/incoming/article4895031.ece/alternates/s615/andrew-bradbury-left-and-frank-buckley-5502788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2279282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OWbcOUMgsEBgZwzFPcHruGOofxLbxuL0z0_VBsizQ9yHs8Y2oq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095540" cy="15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 bwMode="auto">
          <a:xfrm>
            <a:off x="2771800" y="2924944"/>
            <a:ext cx="3600400" cy="2880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2771800" y="2649323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2699792" y="4574867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3404" y="2420888"/>
            <a:ext cx="3217547" cy="2850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3772"/>
                </a:solidFill>
              </a:rPr>
              <a:t>UG Work Experience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Graduate Recruitment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courses and CPD</a:t>
            </a:r>
          </a:p>
          <a:p>
            <a:pPr algn="ctr"/>
            <a:endParaRPr lang="en-GB" sz="2400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Research and KTP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Scoping new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17185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Interactions</a:t>
            </a:r>
            <a:endParaRPr lang="en-GB" dirty="0"/>
          </a:p>
        </p:txBody>
      </p:sp>
      <p:pic>
        <p:nvPicPr>
          <p:cNvPr id="1028" name="Picture 4" descr="http://www.euspen.eu/Portals/0/Content/Events/2015%20Lamdamap/University%20of%20Huddersfield%20For%20We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32550" b="12008"/>
          <a:stretch/>
        </p:blipFill>
        <p:spPr bwMode="auto">
          <a:xfrm>
            <a:off x="6804248" y="1916833"/>
            <a:ext cx="2095541" cy="1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daily.s3.amazonaws.com/images/large/1de0a77cf3811d777338457f176910252742153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22395"/>
          <a:stretch/>
        </p:blipFill>
        <p:spPr bwMode="auto">
          <a:xfrm>
            <a:off x="251520" y="4003419"/>
            <a:ext cx="2304256" cy="17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examiner.co.uk/incoming/article4895031.ece/alternates/s615/andrew-bradbury-left-and-frank-buckley-5502788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2279282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OWbcOUMgsEBgZwzFPcHruGOofxLbxuL0z0_VBsizQ9yHs8Y2oq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095540" cy="15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 bwMode="auto">
          <a:xfrm>
            <a:off x="2771800" y="2924944"/>
            <a:ext cx="3600400" cy="2880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2771800" y="2649323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2699792" y="4574867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7146" y="2420888"/>
            <a:ext cx="3510063" cy="2850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3772"/>
                </a:solidFill>
              </a:rPr>
              <a:t>UG Work Experience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Graduate Recruitment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</a:rPr>
              <a:t>Railways/Turbochargers/Logistics</a:t>
            </a:r>
          </a:p>
          <a:p>
            <a:pPr algn="ctr"/>
            <a:endParaRPr lang="en-GB" sz="2400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Joint Research and KTP</a:t>
            </a:r>
          </a:p>
          <a:p>
            <a:pPr algn="ctr"/>
            <a:endParaRPr lang="en-GB" dirty="0">
              <a:solidFill>
                <a:srgbClr val="003772"/>
              </a:solidFill>
            </a:endParaRPr>
          </a:p>
          <a:p>
            <a:pPr algn="ctr"/>
            <a:r>
              <a:rPr lang="en-GB" dirty="0" smtClean="0">
                <a:solidFill>
                  <a:srgbClr val="003772"/>
                </a:solidFill>
              </a:rPr>
              <a:t>Laboratory Facilities</a:t>
            </a:r>
          </a:p>
        </p:txBody>
      </p:sp>
    </p:spTree>
    <p:extLst>
      <p:ext uri="{BB962C8B-B14F-4D97-AF65-F5344CB8AC3E}">
        <p14:creationId xmlns:p14="http://schemas.microsoft.com/office/powerpoint/2010/main" val="5567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://www.euspen.eu/Portals/0/Content/Events/2015%20Lamdamap/University%20of%20Huddersfield%20For%20We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32550" b="12008"/>
          <a:stretch/>
        </p:blipFill>
        <p:spPr bwMode="auto">
          <a:xfrm>
            <a:off x="6804248" y="1916833"/>
            <a:ext cx="2095541" cy="16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daily.s3.amazonaws.com/images/large/1de0a77cf3811d777338457f176910252742153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r="22395"/>
          <a:stretch/>
        </p:blipFill>
        <p:spPr bwMode="auto">
          <a:xfrm>
            <a:off x="251520" y="4003419"/>
            <a:ext cx="2304256" cy="17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2.examiner.co.uk/incoming/article4895031.ece/alternates/s615/andrew-bradbury-left-and-frank-buckley-55027889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2279282" cy="15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TOWbcOUMgsEBgZwzFPcHruGOofxLbxuL0z0_VBsizQ9yHs8Y2oq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89040"/>
            <a:ext cx="2095540" cy="157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 bwMode="auto">
          <a:xfrm>
            <a:off x="2771800" y="2924944"/>
            <a:ext cx="3600400" cy="2880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2771800" y="2649323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flipH="1">
            <a:off x="2699792" y="4574867"/>
            <a:ext cx="3960440" cy="469875"/>
          </a:xfrm>
          <a:prstGeom prst="leftArrow">
            <a:avLst/>
          </a:prstGeom>
          <a:solidFill>
            <a:srgbClr val="00377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2471" y="1988840"/>
            <a:ext cx="612668" cy="2332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6000" dirty="0" smtClean="0">
                <a:solidFill>
                  <a:srgbClr val="003772"/>
                </a:solidFill>
              </a:rPr>
              <a:t>?</a:t>
            </a:r>
          </a:p>
        </p:txBody>
      </p:sp>
      <p:sp>
        <p:nvSpPr>
          <p:cNvPr id="6" name="Explosion 1 5"/>
          <p:cNvSpPr/>
          <p:nvPr/>
        </p:nvSpPr>
        <p:spPr bwMode="auto">
          <a:xfrm>
            <a:off x="3995936" y="3068960"/>
            <a:ext cx="1728192" cy="1505907"/>
          </a:xfrm>
          <a:prstGeom prst="irregularSeal1">
            <a:avLst/>
          </a:prstGeom>
          <a:noFill/>
          <a:ln w="9525" cap="flat" cmpd="sng" algn="ctr">
            <a:solidFill>
              <a:srgbClr val="00377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3039</TotalTime>
  <Words>326</Words>
  <Application>Microsoft Office PowerPoint</Application>
  <PresentationFormat>On-screen Show (4:3)</PresentationFormat>
  <Paragraphs>169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Industry-University Infrastructure</vt:lpstr>
      <vt:lpstr>University Strategy and Industrial Strategy</vt:lpstr>
      <vt:lpstr>Interactions</vt:lpstr>
      <vt:lpstr>Interactions</vt:lpstr>
      <vt:lpstr>Interactions</vt:lpstr>
      <vt:lpstr>Interactions</vt:lpstr>
      <vt:lpstr>Interactions</vt:lpstr>
      <vt:lpstr>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to a University</vt:lpstr>
      <vt:lpstr>Benefits to Industry</vt:lpstr>
      <vt:lpstr>Benefits to the Local Economy</vt:lpstr>
      <vt:lpstr>Expansion</vt:lpstr>
      <vt:lpstr>Lessons</vt:lpstr>
      <vt:lpstr>Infrastructure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romi</cp:lastModifiedBy>
  <cp:revision>100</cp:revision>
  <dcterms:created xsi:type="dcterms:W3CDTF">2012-10-10T08:25:01Z</dcterms:created>
  <dcterms:modified xsi:type="dcterms:W3CDTF">2015-03-02T17:17:20Z</dcterms:modified>
</cp:coreProperties>
</file>