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473" r:id="rId3"/>
    <p:sldId id="410" r:id="rId4"/>
    <p:sldId id="471" r:id="rId5"/>
    <p:sldId id="470" r:id="rId6"/>
    <p:sldId id="469" r:id="rId7"/>
    <p:sldId id="474" r:id="rId8"/>
    <p:sldId id="475" r:id="rId9"/>
    <p:sldId id="476" r:id="rId10"/>
    <p:sldId id="480" r:id="rId11"/>
    <p:sldId id="479" r:id="rId12"/>
    <p:sldId id="478" r:id="rId13"/>
    <p:sldId id="477" r:id="rId14"/>
    <p:sldId id="439" r:id="rId15"/>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B8B"/>
    <a:srgbClr val="000099"/>
    <a:srgbClr val="6F3505"/>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75" d="100"/>
          <a:sy n="75" d="100"/>
        </p:scale>
        <p:origin x="-1422"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fld id="{38D422AF-DBB6-4E26-9C8A-1ADC71ABBD26}" type="datetimeFigureOut">
              <a:rPr lang="en-US"/>
              <a:pPr>
                <a:defRPr/>
              </a:pPr>
              <a:t>3/19/2015</a:t>
            </a:fld>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2CD95EF6-AD83-4F16-A8FA-1D30E51529EF}" type="slidenum">
              <a:rPr lang="en-US"/>
              <a:pPr>
                <a:defRPr/>
              </a:pPr>
              <a:t>‹#›</a:t>
            </a:fld>
            <a:endParaRPr lang="en-US"/>
          </a:p>
        </p:txBody>
      </p:sp>
    </p:spTree>
    <p:extLst>
      <p:ext uri="{BB962C8B-B14F-4D97-AF65-F5344CB8AC3E}">
        <p14:creationId xmlns:p14="http://schemas.microsoft.com/office/powerpoint/2010/main" val="3612325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62BD72C1-42C5-4716-BD68-DA42F78506B8}" type="datetimeFigureOut">
              <a:rPr lang="id-ID"/>
              <a:pPr>
                <a:defRPr/>
              </a:pPr>
              <a:t>19/03/2015</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A2E436F8-9854-44CE-AC4C-B5AC6665C738}" type="slidenum">
              <a:rPr lang="id-ID"/>
              <a:pPr>
                <a:defRPr/>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13F9ACA3-6E7D-4609-96D4-8E2AE1A9DFC4}" type="datetimeFigureOut">
              <a:rPr lang="id-ID"/>
              <a:pPr>
                <a:defRPr/>
              </a:pPr>
              <a:t>19/03/2015</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4DA48C4A-BCB0-4B54-A076-91DAACE9C087}" type="slidenum">
              <a:rPr lang="id-ID"/>
              <a:pPr>
                <a:defRPr/>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B230DB04-FB2E-4D6F-B279-23058B56BB76}" type="datetimeFigureOut">
              <a:rPr lang="id-ID"/>
              <a:pPr>
                <a:defRPr/>
              </a:pPr>
              <a:t>19/03/2015</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93C9E0E3-79D3-4D85-952B-0459F53216D7}" type="slidenum">
              <a:rPr lang="id-ID"/>
              <a:pPr>
                <a:defRPr/>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A7B7A132-FA18-4BFD-A912-FB263A663EB7}" type="datetimeFigureOut">
              <a:rPr lang="id-ID"/>
              <a:pPr>
                <a:defRPr/>
              </a:pPr>
              <a:t>19/03/2015</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B21483C3-F8C7-4256-A8A7-0A156BC47800}" type="slidenum">
              <a:rPr lang="id-ID"/>
              <a:pPr>
                <a:defRPr/>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6F37B7-2A1B-4796-9B7C-3A8DA1C62D48}" type="datetimeFigureOut">
              <a:rPr lang="id-ID"/>
              <a:pPr>
                <a:defRPr/>
              </a:pPr>
              <a:t>19/03/2015</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CCC127B1-8F24-4E45-A339-03715F0E971B}" type="slidenum">
              <a:rPr lang="id-ID"/>
              <a:pPr>
                <a:defRPr/>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19E59569-AEF4-4031-8603-7A37297C4B9A}" type="datetimeFigureOut">
              <a:rPr lang="id-ID"/>
              <a:pPr>
                <a:defRPr/>
              </a:pPr>
              <a:t>19/03/2015</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8EB05BC6-3286-4F5F-9B83-6A2C0DC366D0}" type="slidenum">
              <a:rPr lang="id-ID"/>
              <a:pPr>
                <a:defRPr/>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09047C2B-69FC-4998-820E-1D8AE51F946A}" type="datetimeFigureOut">
              <a:rPr lang="id-ID"/>
              <a:pPr>
                <a:defRPr/>
              </a:pPr>
              <a:t>19/03/2015</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ED5C1B8C-5BC7-4439-AC24-7DBA337D60DF}" type="slidenum">
              <a:rPr lang="id-ID"/>
              <a:pPr>
                <a:defRPr/>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C4E1FCEA-171A-4988-A75D-20856A672456}" type="datetimeFigureOut">
              <a:rPr lang="id-ID"/>
              <a:pPr>
                <a:defRPr/>
              </a:pPr>
              <a:t>19/03/2015</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11000162-6451-4613-8D88-135C3CC6E992}" type="slidenum">
              <a:rPr lang="id-ID"/>
              <a:pPr>
                <a:defRPr/>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8FECF7-3262-498E-8D09-1E842FA6FA28}" type="datetimeFigureOut">
              <a:rPr lang="id-ID"/>
              <a:pPr>
                <a:defRPr/>
              </a:pPr>
              <a:t>19/03/2015</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B8AF9A76-4F97-4529-913D-7675E071C962}" type="slidenum">
              <a:rPr lang="id-ID"/>
              <a:pPr>
                <a:defRPr/>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583B57-D0E0-4F04-8862-AC2C596E0F1F}" type="datetimeFigureOut">
              <a:rPr lang="id-ID"/>
              <a:pPr>
                <a:defRPr/>
              </a:pPr>
              <a:t>19/03/2015</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98E97399-85A4-4E5E-A32A-183A9F33EF77}" type="slidenum">
              <a:rPr lang="id-ID"/>
              <a:pPr>
                <a:defRPr/>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A2E4F7-DD1D-4521-ACAC-770763398820}" type="datetimeFigureOut">
              <a:rPr lang="id-ID"/>
              <a:pPr>
                <a:defRPr/>
              </a:pPr>
              <a:t>19/03/2015</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8E4D701A-1AFB-43A2-8670-75C7758B1738}" type="slidenum">
              <a:rPr lang="id-ID"/>
              <a:pPr>
                <a:defRPr/>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CE9648-FF7E-45A2-9F73-511A6E4415B0}" type="datetimeFigureOut">
              <a:rPr lang="id-ID"/>
              <a:pPr>
                <a:defRPr/>
              </a:pPr>
              <a:t>19/03/2015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80E2096-A1DD-4E28-91CD-86DCC35374D7}"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Word_Document2.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sandal_024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0" name="Title 4"/>
          <p:cNvSpPr>
            <a:spLocks noGrp="1"/>
          </p:cNvSpPr>
          <p:nvPr>
            <p:ph type="title"/>
          </p:nvPr>
        </p:nvSpPr>
        <p:spPr>
          <a:xfrm>
            <a:off x="0" y="0"/>
            <a:ext cx="9144000" cy="1484313"/>
          </a:xfrm>
          <a:solidFill>
            <a:srgbClr val="00B0F0"/>
          </a:solidFill>
          <a:ln w="28575">
            <a:solidFill>
              <a:schemeClr val="bg1"/>
            </a:solidFill>
          </a:ln>
        </p:spPr>
        <p:txBody>
          <a:bodyPr>
            <a:normAutofit/>
          </a:bodyPr>
          <a:lstStyle/>
          <a:p>
            <a:r>
              <a:rPr lang="id-ID" sz="3200" dirty="0" smtClean="0"/>
              <a:t/>
            </a:r>
            <a:br>
              <a:rPr lang="id-ID" sz="3200" dirty="0" smtClean="0"/>
            </a:br>
            <a:r>
              <a:rPr lang="id-ID" sz="3200" dirty="0" smtClean="0"/>
              <a:t> Promoting University-Industry Collaboration </a:t>
            </a:r>
            <a:r>
              <a:rPr lang="id-ID" sz="3600" b="1" dirty="0" smtClean="0">
                <a:solidFill>
                  <a:schemeClr val="bg1"/>
                </a:solidFill>
              </a:rPr>
              <a:t/>
            </a:r>
            <a:br>
              <a:rPr lang="id-ID" sz="3600" b="1" dirty="0" smtClean="0">
                <a:solidFill>
                  <a:schemeClr val="bg1"/>
                </a:solidFill>
              </a:rPr>
            </a:br>
            <a:endParaRPr lang="en-US" sz="2700" b="1" dirty="0" smtClean="0">
              <a:solidFill>
                <a:schemeClr val="bg1"/>
              </a:solidFill>
            </a:endParaRPr>
          </a:p>
        </p:txBody>
      </p:sp>
      <p:sp>
        <p:nvSpPr>
          <p:cNvPr id="3076" name="Content Placeholder 4"/>
          <p:cNvSpPr>
            <a:spLocks noGrp="1"/>
          </p:cNvSpPr>
          <p:nvPr>
            <p:ph idx="1"/>
          </p:nvPr>
        </p:nvSpPr>
        <p:spPr>
          <a:xfrm>
            <a:off x="457200" y="1600200"/>
            <a:ext cx="8543925" cy="4525963"/>
          </a:xfrm>
        </p:spPr>
        <p: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p:txBody>
      </p:sp>
      <p:sp>
        <p:nvSpPr>
          <p:cNvPr id="5" name="Rectangle 4"/>
          <p:cNvSpPr/>
          <p:nvPr/>
        </p:nvSpPr>
        <p:spPr>
          <a:xfrm>
            <a:off x="4788320" y="4714884"/>
            <a:ext cx="4355680" cy="523220"/>
          </a:xfrm>
          <a:prstGeom prst="rect">
            <a:avLst/>
          </a:prstGeom>
          <a:noFill/>
        </p:spPr>
        <p:txBody>
          <a:bodyPr wrap="none">
            <a:spAutoFit/>
          </a:bodyPr>
          <a:lstStyle/>
          <a:p>
            <a:pPr algn="ctr">
              <a:defRPr/>
            </a:pPr>
            <a:r>
              <a:rPr lang="id-ID"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Ocky</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Karna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Radjasa</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TextBox 5"/>
          <p:cNvSpPr txBox="1"/>
          <p:nvPr/>
        </p:nvSpPr>
        <p:spPr>
          <a:xfrm>
            <a:off x="5929322" y="5214950"/>
            <a:ext cx="2362200" cy="369332"/>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id-ID" i="1" dirty="0" smtClean="0">
                <a:solidFill>
                  <a:schemeClr val="tx1"/>
                </a:solidFill>
              </a:rPr>
              <a:t>Diponegoro University</a:t>
            </a:r>
            <a:endParaRPr lang="en-US" i="1" dirty="0">
              <a:solidFill>
                <a:schemeClr val="tx1"/>
              </a:solidFill>
            </a:endParaRPr>
          </a:p>
        </p:txBody>
      </p:sp>
      <p:pic>
        <p:nvPicPr>
          <p:cNvPr id="7" name="Picture 1"/>
          <p:cNvPicPr>
            <a:picLocks noChangeAspect="1" noChangeArrowheads="1"/>
          </p:cNvPicPr>
          <p:nvPr/>
        </p:nvPicPr>
        <p:blipFill>
          <a:blip r:embed="rId4" cstate="print"/>
          <a:srcRect/>
          <a:stretch>
            <a:fillRect/>
          </a:stretch>
        </p:blipFill>
        <p:spPr bwMode="auto">
          <a:xfrm>
            <a:off x="8233205" y="5643578"/>
            <a:ext cx="910794" cy="1214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b="1" dirty="0" smtClean="0"/>
              <a:t>R&amp;D incentives and grants</a:t>
            </a:r>
            <a:endParaRPr lang="id-ID" sz="3200" dirty="0"/>
          </a:p>
        </p:txBody>
      </p:sp>
      <p:sp>
        <p:nvSpPr>
          <p:cNvPr id="3" name="Content Placeholder 2"/>
          <p:cNvSpPr>
            <a:spLocks noGrp="1"/>
          </p:cNvSpPr>
          <p:nvPr>
            <p:ph idx="1"/>
          </p:nvPr>
        </p:nvSpPr>
        <p:spPr/>
        <p:txBody>
          <a:bodyPr/>
          <a:lstStyle/>
          <a:p>
            <a:pPr algn="just"/>
            <a:r>
              <a:rPr lang="en-US" sz="2000" dirty="0" smtClean="0"/>
              <a:t>A typical approach to stimulating university-industry collaboration is to design R&amp;D research grants, matching grants, and tax-incentives with a requisite of a consortium of firms and universities for project eligibility</a:t>
            </a:r>
            <a:endParaRPr lang="id-ID" sz="2000" dirty="0" smtClean="0"/>
          </a:p>
          <a:p>
            <a:r>
              <a:rPr lang="en-US" sz="2000" dirty="0" smtClean="0"/>
              <a:t>Innovation vouchers are small lines of credit provided by governments</a:t>
            </a:r>
            <a:r>
              <a:rPr lang="id-ID" sz="2000" dirty="0" smtClean="0"/>
              <a:t> </a:t>
            </a:r>
            <a:r>
              <a:rPr lang="en-US" sz="2000" dirty="0" smtClean="0"/>
              <a:t>to purchase services from universities and public research centers, with a view to introducing innovations in firms’ business operations</a:t>
            </a:r>
            <a:r>
              <a:rPr lang="id-ID" sz="2000" dirty="0" smtClean="0"/>
              <a:t> (OECD 2010). </a:t>
            </a:r>
            <a:endParaRPr lang="id-ID"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b="1" dirty="0" smtClean="0"/>
              <a:t>Globalization and university-industry collaboration</a:t>
            </a:r>
            <a:endParaRPr lang="id-ID" sz="2400" dirty="0"/>
          </a:p>
        </p:txBody>
      </p:sp>
      <p:sp>
        <p:nvSpPr>
          <p:cNvPr id="3" name="Content Placeholder 2"/>
          <p:cNvSpPr>
            <a:spLocks noGrp="1"/>
          </p:cNvSpPr>
          <p:nvPr>
            <p:ph idx="1"/>
          </p:nvPr>
        </p:nvSpPr>
        <p:spPr/>
        <p:txBody>
          <a:bodyPr/>
          <a:lstStyle/>
          <a:p>
            <a:pPr algn="just"/>
            <a:r>
              <a:rPr lang="en-US" sz="2000" dirty="0" smtClean="0"/>
              <a:t>National innovation systems in most countries are becoming more integrated with global innovation networks</a:t>
            </a:r>
            <a:endParaRPr lang="id-ID" sz="2000" dirty="0" smtClean="0"/>
          </a:p>
          <a:p>
            <a:pPr algn="just"/>
            <a:r>
              <a:rPr lang="en-US" sz="2000" dirty="0" smtClean="0"/>
              <a:t>Collaborations between local industry and foreign universities can play a critical role in the absorption and adaptation of knowledge developed abroad</a:t>
            </a:r>
            <a:endParaRPr lang="id-ID" sz="2000" dirty="0" smtClean="0"/>
          </a:p>
          <a:p>
            <a:pPr algn="just"/>
            <a:r>
              <a:rPr lang="en-US" sz="2000" dirty="0" smtClean="0"/>
              <a:t>Policy makers should strive to stimulate collaboration between multinational subsidiaries and local universities as a mechanism to attract their R&amp;D activity and to enhance local learning and technology transfer</a:t>
            </a:r>
            <a:endParaRPr lang="id-ID"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Science parks, spin-offs, and business incubators</a:t>
            </a:r>
            <a:endParaRPr lang="id-ID" sz="2400" dirty="0"/>
          </a:p>
        </p:txBody>
      </p:sp>
      <p:sp>
        <p:nvSpPr>
          <p:cNvPr id="3" name="Content Placeholder 2"/>
          <p:cNvSpPr>
            <a:spLocks noGrp="1"/>
          </p:cNvSpPr>
          <p:nvPr>
            <p:ph idx="1"/>
          </p:nvPr>
        </p:nvSpPr>
        <p:spPr/>
        <p:txBody>
          <a:bodyPr/>
          <a:lstStyle/>
          <a:p>
            <a:pPr algn="just"/>
            <a:r>
              <a:rPr lang="en-US" sz="2000" dirty="0" smtClean="0"/>
              <a:t>National governments can further shape university-industry links by developing science parks in the vicinity of universities and by spurring university research spin-offs and start-ups with university connections</a:t>
            </a:r>
            <a:endParaRPr lang="id-ID" sz="2000" dirty="0" smtClean="0"/>
          </a:p>
          <a:p>
            <a:pPr algn="just"/>
            <a:r>
              <a:rPr lang="en-US" sz="2000" dirty="0" smtClean="0"/>
              <a:t>Science parks are intended to create clusters and promote collaboration between firms and research institutions, and they often include business incubators to support spin-off and start-up companies</a:t>
            </a:r>
            <a:endParaRPr lang="id-ID"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1143000"/>
          </a:xfrm>
        </p:spPr>
        <p:txBody>
          <a:bodyPr/>
          <a:lstStyle/>
          <a:p>
            <a:r>
              <a:rPr lang="id-ID" sz="2400" dirty="0" smtClean="0"/>
              <a:t>G</a:t>
            </a:r>
            <a:r>
              <a:rPr lang="en-US" sz="2400" dirty="0" err="1" smtClean="0"/>
              <a:t>uiding</a:t>
            </a:r>
            <a:r>
              <a:rPr lang="en-US" sz="2400" dirty="0" smtClean="0"/>
              <a:t> principles for university-industry endeavors (NCURA 2006)</a:t>
            </a:r>
            <a:endParaRPr lang="id-ID" sz="2400" dirty="0"/>
          </a:p>
        </p:txBody>
      </p:sp>
      <p:sp>
        <p:nvSpPr>
          <p:cNvPr id="3" name="Content Placeholder 2"/>
          <p:cNvSpPr>
            <a:spLocks noGrp="1"/>
          </p:cNvSpPr>
          <p:nvPr>
            <p:ph idx="1"/>
          </p:nvPr>
        </p:nvSpPr>
        <p:spPr/>
        <p:txBody>
          <a:bodyPr/>
          <a:lstStyle/>
          <a:p>
            <a:endParaRPr lang="id-ID" sz="1800" dirty="0" smtClean="0"/>
          </a:p>
          <a:p>
            <a:pPr algn="just"/>
            <a:r>
              <a:rPr lang="en-US" sz="1800" dirty="0" smtClean="0"/>
              <a:t>Successful university-industry collaboration should support the mission of each partner. Any effort in conflict with the mission of either partner will ultimately fail. </a:t>
            </a:r>
          </a:p>
          <a:p>
            <a:pPr algn="just"/>
            <a:endParaRPr lang="id-ID" sz="1800" dirty="0" smtClean="0"/>
          </a:p>
          <a:p>
            <a:pPr algn="just"/>
            <a:r>
              <a:rPr lang="en-US" sz="1800" dirty="0" smtClean="0"/>
              <a:t>Institutional practices and national resources should focus on fostering appropriate long-term partnerships between universities and industry. </a:t>
            </a:r>
          </a:p>
          <a:p>
            <a:pPr algn="just"/>
            <a:endParaRPr lang="id-ID" sz="1800" dirty="0" smtClean="0"/>
          </a:p>
          <a:p>
            <a:pPr algn="just"/>
            <a:r>
              <a:rPr lang="en-US" sz="1800" dirty="0" smtClean="0"/>
              <a:t>Universities and industry should focus on the benefits to each party that will result from collaborations by streamlining negotiations to ensure timely conduct of the research and the development of the research findings. </a:t>
            </a:r>
          </a:p>
          <a:p>
            <a:endParaRPr lang="id-ID" sz="1800" dirty="0" smtClean="0"/>
          </a:p>
          <a:p>
            <a:endParaRPr lang="id-ID"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Tirahi"/>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5" name="Rectangle 2"/>
          <p:cNvSpPr>
            <a:spLocks noChangeArrowheads="1"/>
          </p:cNvSpPr>
          <p:nvPr/>
        </p:nvSpPr>
        <p:spPr bwMode="auto">
          <a:xfrm>
            <a:off x="0" y="4149725"/>
            <a:ext cx="6985000" cy="461963"/>
          </a:xfrm>
          <a:prstGeom prst="rect">
            <a:avLst/>
          </a:prstGeom>
          <a:noFill/>
          <a:ln w="9525">
            <a:noFill/>
            <a:miter lim="800000"/>
            <a:headEnd/>
            <a:tailEnd/>
          </a:ln>
        </p:spPr>
        <p:txBody>
          <a:bodyPr>
            <a:spAutoFit/>
          </a:bodyPr>
          <a:lstStyle/>
          <a:p>
            <a:r>
              <a:rPr lang="id-ID" b="1">
                <a:solidFill>
                  <a:srgbClr val="FFFF66"/>
                </a:solidFill>
              </a:rPr>
              <a:t>Thank you for your attention</a:t>
            </a:r>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Introduction</a:t>
            </a:r>
            <a:endParaRPr lang="id-ID" sz="3200" dirty="0"/>
          </a:p>
        </p:txBody>
      </p:sp>
      <p:sp>
        <p:nvSpPr>
          <p:cNvPr id="3" name="Content Placeholder 2"/>
          <p:cNvSpPr>
            <a:spLocks noGrp="1"/>
          </p:cNvSpPr>
          <p:nvPr>
            <p:ph idx="1"/>
          </p:nvPr>
        </p:nvSpPr>
        <p:spPr/>
        <p:txBody>
          <a:bodyPr/>
          <a:lstStyle/>
          <a:p>
            <a:endParaRPr lang="id-ID" sz="2000" dirty="0" smtClean="0"/>
          </a:p>
          <a:p>
            <a:r>
              <a:rPr lang="en-US" sz="2000" dirty="0" smtClean="0">
                <a:latin typeface="Arial" pitchFamily="34" charset="0"/>
                <a:cs typeface="Arial" pitchFamily="34" charset="0"/>
              </a:rPr>
              <a:t>Collaboration between universities and industries is critical for skills development (education and training), </a:t>
            </a:r>
            <a:endParaRPr lang="id-ID" sz="2000" dirty="0" smtClean="0">
              <a:latin typeface="Arial" pitchFamily="34" charset="0"/>
              <a:cs typeface="Arial" pitchFamily="34" charset="0"/>
            </a:endParaRPr>
          </a:p>
          <a:p>
            <a:r>
              <a:rPr lang="en-US" sz="2000" dirty="0" smtClean="0">
                <a:latin typeface="Arial" pitchFamily="34" charset="0"/>
                <a:cs typeface="Arial" pitchFamily="34" charset="0"/>
              </a:rPr>
              <a:t>the generation, acquisition, and adoption of knowledge (innovation and technology transfer), and </a:t>
            </a:r>
            <a:endParaRPr lang="id-ID" sz="2000" dirty="0" smtClean="0">
              <a:latin typeface="Arial" pitchFamily="34" charset="0"/>
              <a:cs typeface="Arial" pitchFamily="34" charset="0"/>
            </a:endParaRPr>
          </a:p>
          <a:p>
            <a:r>
              <a:rPr lang="en-US" sz="2000" dirty="0" smtClean="0">
                <a:latin typeface="Arial" pitchFamily="34" charset="0"/>
                <a:cs typeface="Arial" pitchFamily="34" charset="0"/>
              </a:rPr>
              <a:t>the promotion of entrepreneurship (start-ups and spin-offs).</a:t>
            </a:r>
            <a:endParaRPr lang="id-ID"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a:off x="1763713" y="6308725"/>
            <a:ext cx="561657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23850" y="620713"/>
            <a:ext cx="809148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246" name="TextBox 6"/>
          <p:cNvSpPr txBox="1">
            <a:spLocks noChangeArrowheads="1"/>
          </p:cNvSpPr>
          <p:nvPr/>
        </p:nvSpPr>
        <p:spPr bwMode="auto">
          <a:xfrm>
            <a:off x="34925" y="836613"/>
            <a:ext cx="8929688" cy="400050"/>
          </a:xfrm>
          <a:prstGeom prst="rect">
            <a:avLst/>
          </a:prstGeom>
          <a:solidFill>
            <a:schemeClr val="accent5">
              <a:lumMod val="60000"/>
              <a:lumOff val="40000"/>
            </a:schemeClr>
          </a:solidFill>
          <a:ln w="9525">
            <a:noFill/>
            <a:miter lim="800000"/>
            <a:headEnd/>
            <a:tailEnd/>
          </a:ln>
        </p:spPr>
        <p:txBody>
          <a:bodyPr>
            <a:spAutoFit/>
          </a:bodyPr>
          <a:lstStyle/>
          <a:p>
            <a:pPr>
              <a:defRPr/>
            </a:pPr>
            <a:r>
              <a:rPr lang="id-ID" sz="2000" dirty="0" smtClean="0">
                <a:latin typeface="Calibri" pitchFamily="34" charset="0"/>
              </a:rPr>
              <a:t>Indicators for Indonesian University Research Performance</a:t>
            </a:r>
            <a:endParaRPr lang="en-US" sz="2000" dirty="0">
              <a:latin typeface="Calibri" pitchFamily="34" charset="0"/>
            </a:endParaRPr>
          </a:p>
        </p:txBody>
      </p:sp>
      <p:graphicFrame>
        <p:nvGraphicFramePr>
          <p:cNvPr id="8" name="Table 7"/>
          <p:cNvGraphicFramePr>
            <a:graphicFrameLocks noGrp="1"/>
          </p:cNvGraphicFramePr>
          <p:nvPr/>
        </p:nvGraphicFramePr>
        <p:xfrm>
          <a:off x="179388" y="1916113"/>
          <a:ext cx="5557520" cy="1892808"/>
        </p:xfrm>
        <a:graphic>
          <a:graphicData uri="http://schemas.openxmlformats.org/drawingml/2006/table">
            <a:tbl>
              <a:tblPr/>
              <a:tblGrid>
                <a:gridCol w="518795"/>
                <a:gridCol w="3962400"/>
                <a:gridCol w="1076325"/>
              </a:tblGrid>
              <a:tr h="0">
                <a:tc>
                  <a:txBody>
                    <a:bodyPr/>
                    <a:lstStyle/>
                    <a:p>
                      <a:pPr algn="l">
                        <a:lnSpc>
                          <a:spcPct val="115000"/>
                        </a:lnSpc>
                        <a:spcAft>
                          <a:spcPts val="0"/>
                        </a:spcAft>
                      </a:pPr>
                      <a:r>
                        <a:rPr lang="en-US" sz="1800" dirty="0">
                          <a:latin typeface="Calibri"/>
                          <a:ea typeface="Calibri"/>
                          <a:cs typeface="Times New Roman"/>
                        </a:rPr>
                        <a:t>No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id-ID" sz="1800" dirty="0" smtClean="0">
                          <a:latin typeface="Calibri"/>
                          <a:ea typeface="Calibri"/>
                          <a:cs typeface="Times New Roman"/>
                        </a:rPr>
                        <a:t>Component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n-US" sz="1800" dirty="0" smtClean="0">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0">
                <a:tc>
                  <a:txBody>
                    <a:bodyPr/>
                    <a:lstStyle/>
                    <a:p>
                      <a:pPr algn="l">
                        <a:lnSpc>
                          <a:spcPct val="115000"/>
                        </a:lnSpc>
                        <a:spcAft>
                          <a:spcPts val="0"/>
                        </a:spcAft>
                      </a:pPr>
                      <a:r>
                        <a:rPr lang="en-US" sz="1800">
                          <a:latin typeface="Calibri"/>
                          <a:ea typeface="Calibri"/>
                          <a:cs typeface="Times New Roman"/>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id-ID" sz="1800" dirty="0" smtClean="0">
                          <a:latin typeface="Calibri"/>
                          <a:ea typeface="Calibri"/>
                          <a:cs typeface="Times New Roman"/>
                        </a:rPr>
                        <a:t>Human resource qualification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de-DE" sz="1800" dirty="0">
                          <a:latin typeface="Calibri"/>
                          <a:ea typeface="Calibri"/>
                          <a:cs typeface="Times New Roman"/>
                        </a:rPr>
                        <a:t>10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0">
                <a:tc>
                  <a:txBody>
                    <a:bodyPr/>
                    <a:lstStyle/>
                    <a:p>
                      <a:pPr algn="l">
                        <a:lnSpc>
                          <a:spcPct val="115000"/>
                        </a:lnSpc>
                        <a:spcAft>
                          <a:spcPts val="0"/>
                        </a:spcAft>
                      </a:pPr>
                      <a:r>
                        <a:rPr lang="en-US" sz="1800">
                          <a:latin typeface="Calibri"/>
                          <a:ea typeface="Calibri"/>
                          <a:cs typeface="Times New Roman"/>
                        </a:rPr>
                        <a:t>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id-ID" sz="1800" dirty="0" smtClean="0">
                          <a:latin typeface="Calibri"/>
                          <a:ea typeface="Calibri"/>
                          <a:cs typeface="Times New Roman"/>
                        </a:rPr>
                        <a:t>Research</a:t>
                      </a:r>
                      <a:r>
                        <a:rPr lang="id-ID" sz="1800" baseline="0" dirty="0" smtClean="0">
                          <a:latin typeface="Calibri"/>
                          <a:ea typeface="Calibri"/>
                          <a:cs typeface="Times New Roman"/>
                        </a:rPr>
                        <a:t> Center</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n-US" sz="1800" dirty="0">
                          <a:latin typeface="Calibri"/>
                          <a:ea typeface="Calibri"/>
                          <a:cs typeface="Times New Roman"/>
                        </a:rPr>
                        <a:t>10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0">
                <a:tc>
                  <a:txBody>
                    <a:bodyPr/>
                    <a:lstStyle/>
                    <a:p>
                      <a:pPr algn="l">
                        <a:lnSpc>
                          <a:spcPct val="115000"/>
                        </a:lnSpc>
                        <a:spcAft>
                          <a:spcPts val="0"/>
                        </a:spcAft>
                      </a:pPr>
                      <a:r>
                        <a:rPr lang="en-US" sz="1800">
                          <a:latin typeface="Calibri"/>
                          <a:ea typeface="Calibri"/>
                          <a:cs typeface="Times New Roman"/>
                        </a:rPr>
                        <a:t>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id-ID" sz="1800" dirty="0" smtClean="0">
                          <a:latin typeface="Calibri"/>
                          <a:ea typeface="Calibri"/>
                          <a:cs typeface="Times New Roman"/>
                        </a:rPr>
                        <a:t>Staff Research Grant from DGHE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de-DE" sz="1800" dirty="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0">
                <a:tc>
                  <a:txBody>
                    <a:bodyPr/>
                    <a:lstStyle/>
                    <a:p>
                      <a:pPr algn="l">
                        <a:lnSpc>
                          <a:spcPct val="115000"/>
                        </a:lnSpc>
                        <a:spcAft>
                          <a:spcPts val="0"/>
                        </a:spcAft>
                      </a:pPr>
                      <a:r>
                        <a:rPr lang="en-US" sz="1800">
                          <a:latin typeface="Calibri"/>
                          <a:ea typeface="Calibri"/>
                          <a:cs typeface="Times New Roman"/>
                        </a:rPr>
                        <a:t>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id-ID" sz="1800" dirty="0" smtClean="0">
                          <a:latin typeface="Calibri"/>
                          <a:ea typeface="Calibri"/>
                          <a:cs typeface="Times New Roman"/>
                        </a:rPr>
                        <a:t>Output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n-US" sz="1800" dirty="0">
                          <a:latin typeface="Calibri"/>
                          <a:ea typeface="Calibri"/>
                          <a:cs typeface="Times New Roman"/>
                        </a:rPr>
                        <a:t>35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0">
                <a:tc>
                  <a:txBody>
                    <a:bodyPr/>
                    <a:lstStyle/>
                    <a:p>
                      <a:pPr algn="l">
                        <a:lnSpc>
                          <a:spcPct val="115000"/>
                        </a:lnSpc>
                        <a:spcAft>
                          <a:spcPts val="0"/>
                        </a:spcAft>
                      </a:pPr>
                      <a:r>
                        <a:rPr lang="en-US" sz="1800">
                          <a:latin typeface="Calibri"/>
                          <a:ea typeface="Calibri"/>
                          <a:cs typeface="Times New Roman"/>
                        </a:rPr>
                        <a:t>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en-US" sz="1800" dirty="0" smtClean="0">
                          <a:latin typeface="Calibri"/>
                          <a:ea typeface="Calibri"/>
                          <a:cs typeface="Times New Roman"/>
                        </a:rPr>
                        <a:t>M</a:t>
                      </a:r>
                      <a:r>
                        <a:rPr lang="id-ID" sz="1800" dirty="0" smtClean="0">
                          <a:latin typeface="Calibri"/>
                          <a:ea typeface="Calibri"/>
                          <a:cs typeface="Times New Roman"/>
                        </a:rPr>
                        <a:t>anagement</a:t>
                      </a:r>
                      <a:r>
                        <a:rPr lang="id-ID" sz="1800" baseline="0" dirty="0" smtClean="0">
                          <a:latin typeface="Calibri"/>
                          <a:ea typeface="Calibri"/>
                          <a:cs typeface="Times New Roman"/>
                        </a:rPr>
                        <a:t> of Research Institution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n-US" sz="1800" dirty="0">
                          <a:latin typeface="Calibri"/>
                          <a:ea typeface="Calibri"/>
                          <a:cs typeface="Times New Roman"/>
                        </a:rPr>
                        <a:t>15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grpSp>
        <p:nvGrpSpPr>
          <p:cNvPr id="2" name="Group 9"/>
          <p:cNvGrpSpPr>
            <a:grpSpLocks/>
          </p:cNvGrpSpPr>
          <p:nvPr/>
        </p:nvGrpSpPr>
        <p:grpSpPr bwMode="auto">
          <a:xfrm>
            <a:off x="5759450" y="1285860"/>
            <a:ext cx="3384550" cy="3600449"/>
            <a:chOff x="5652120" y="1556792"/>
            <a:chExt cx="3384376" cy="3600399"/>
          </a:xfrm>
        </p:grpSpPr>
        <p:sp>
          <p:nvSpPr>
            <p:cNvPr id="9253" name="TextBox 10"/>
            <p:cNvSpPr txBox="1">
              <a:spLocks noChangeArrowheads="1"/>
            </p:cNvSpPr>
            <p:nvPr/>
          </p:nvSpPr>
          <p:spPr bwMode="auto">
            <a:xfrm>
              <a:off x="6264696" y="1591920"/>
              <a:ext cx="2771800" cy="2708396"/>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id-ID" sz="1700" dirty="0" smtClean="0">
                  <a:latin typeface="Calibri" pitchFamily="34" charset="0"/>
                </a:rPr>
                <a:t>Scientific publication</a:t>
              </a:r>
              <a:endParaRPr lang="en-US" sz="1700" dirty="0">
                <a:latin typeface="Calibri" pitchFamily="34" charset="0"/>
              </a:endParaRPr>
            </a:p>
            <a:p>
              <a:pPr marL="342900" indent="-342900">
                <a:buFont typeface="Calibri" pitchFamily="34" charset="0"/>
                <a:buAutoNum type="arabicPeriod"/>
              </a:pPr>
              <a:r>
                <a:rPr lang="id-ID" sz="1700" dirty="0" smtClean="0">
                  <a:latin typeface="Calibri" pitchFamily="34" charset="0"/>
                </a:rPr>
                <a:t>IPR</a:t>
              </a:r>
              <a:endParaRPr lang="en-US" sz="1700" dirty="0">
                <a:latin typeface="Calibri" pitchFamily="34" charset="0"/>
              </a:endParaRPr>
            </a:p>
            <a:p>
              <a:pPr marL="342900" indent="-342900">
                <a:buFont typeface="Calibri" pitchFamily="34" charset="0"/>
                <a:buAutoNum type="arabicPeriod"/>
              </a:pPr>
              <a:r>
                <a:rPr lang="id-ID" sz="1700" dirty="0" smtClean="0">
                  <a:latin typeface="Calibri" pitchFamily="34" charset="0"/>
                </a:rPr>
                <a:t>Applied technology</a:t>
              </a:r>
              <a:endParaRPr lang="en-US" sz="1700" dirty="0">
                <a:latin typeface="Calibri" pitchFamily="34" charset="0"/>
              </a:endParaRPr>
            </a:p>
            <a:p>
              <a:pPr marL="342900" indent="-342900">
                <a:buFont typeface="Calibri" pitchFamily="34" charset="0"/>
                <a:buAutoNum type="arabicPeriod"/>
              </a:pPr>
              <a:r>
                <a:rPr lang="de-DE" sz="1700" dirty="0" smtClean="0">
                  <a:latin typeface="Calibri" pitchFamily="34" charset="0"/>
                </a:rPr>
                <a:t>Model/Prototype/De</a:t>
              </a:r>
              <a:r>
                <a:rPr lang="id-ID" sz="1700" dirty="0" smtClean="0">
                  <a:latin typeface="Calibri" pitchFamily="34" charset="0"/>
                </a:rPr>
                <a:t>sign/Art</a:t>
              </a:r>
              <a:endParaRPr lang="en-US" sz="1700" dirty="0">
                <a:latin typeface="Calibri" pitchFamily="34" charset="0"/>
              </a:endParaRPr>
            </a:p>
            <a:p>
              <a:pPr marL="342900" indent="-342900">
                <a:buFont typeface="Calibri" pitchFamily="34" charset="0"/>
                <a:buAutoNum type="arabicPeriod"/>
              </a:pPr>
              <a:r>
                <a:rPr lang="id-ID" sz="1700" dirty="0" smtClean="0">
                  <a:latin typeface="Calibri" pitchFamily="34" charset="0"/>
                </a:rPr>
                <a:t>Teaching books</a:t>
              </a:r>
              <a:endParaRPr lang="en-US" sz="1700" dirty="0">
                <a:latin typeface="Calibri" pitchFamily="34" charset="0"/>
              </a:endParaRPr>
            </a:p>
            <a:p>
              <a:pPr marL="342900" indent="-342900">
                <a:buFont typeface="Calibri" pitchFamily="34" charset="0"/>
                <a:buAutoNum type="arabicPeriod"/>
              </a:pPr>
              <a:r>
                <a:rPr lang="nb-NO" sz="1700" dirty="0" smtClean="0">
                  <a:latin typeface="Calibri" pitchFamily="34" charset="0"/>
                </a:rPr>
                <a:t>S</a:t>
              </a:r>
              <a:r>
                <a:rPr lang="id-ID" sz="1700" dirty="0" smtClean="0">
                  <a:latin typeface="Calibri" pitchFamily="34" charset="0"/>
                </a:rPr>
                <a:t>taff research participation</a:t>
              </a:r>
              <a:endParaRPr lang="en-US" sz="1700" dirty="0">
                <a:latin typeface="Calibri" pitchFamily="34" charset="0"/>
              </a:endParaRPr>
            </a:p>
            <a:p>
              <a:pPr marL="342900" indent="-342900">
                <a:buFont typeface="Calibri" pitchFamily="34" charset="0"/>
                <a:buAutoNum type="arabicPeriod"/>
              </a:pPr>
              <a:r>
                <a:rPr lang="en-US" sz="1700" i="1" dirty="0">
                  <a:latin typeface="Calibri" pitchFamily="34" charset="0"/>
                </a:rPr>
                <a:t>Visiting Lecturer</a:t>
              </a:r>
              <a:endParaRPr lang="en-US" sz="1700" dirty="0">
                <a:latin typeface="Calibri" pitchFamily="34" charset="0"/>
              </a:endParaRPr>
            </a:p>
            <a:p>
              <a:pPr marL="342900" indent="-342900">
                <a:buFont typeface="Calibri" pitchFamily="34" charset="0"/>
                <a:buAutoNum type="arabicPeriod"/>
              </a:pPr>
              <a:r>
                <a:rPr lang="en-US" sz="1700" i="1" dirty="0">
                  <a:latin typeface="Calibri" pitchFamily="34" charset="0"/>
                </a:rPr>
                <a:t>Keynote Speaker</a:t>
              </a:r>
              <a:r>
                <a:rPr lang="en-US" sz="1700" dirty="0">
                  <a:latin typeface="Calibri" pitchFamily="34" charset="0"/>
                </a:rPr>
                <a:t> </a:t>
              </a:r>
            </a:p>
          </p:txBody>
        </p:sp>
        <p:cxnSp>
          <p:nvCxnSpPr>
            <p:cNvPr id="12" name="Straight Connector 11"/>
            <p:cNvCxnSpPr/>
            <p:nvPr/>
          </p:nvCxnSpPr>
          <p:spPr>
            <a:xfrm rot="5400000" flipH="1" flipV="1">
              <a:off x="4932187" y="2276725"/>
              <a:ext cx="2087533" cy="6476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5291748" y="4004697"/>
              <a:ext cx="1512867" cy="7921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University Research Performance</a:t>
            </a:r>
            <a:br>
              <a:rPr lang="id-ID" sz="3200" dirty="0" smtClean="0"/>
            </a:br>
            <a:r>
              <a:rPr lang="id-ID" sz="3200" dirty="0" smtClean="0"/>
              <a:t>Per 27 March 2014 </a:t>
            </a:r>
            <a:endParaRPr lang="id-ID" sz="3200" dirty="0"/>
          </a:p>
        </p:txBody>
      </p:sp>
      <p:sp>
        <p:nvSpPr>
          <p:cNvPr id="3" name="Content Placeholder 2"/>
          <p:cNvSpPr>
            <a:spLocks noGrp="1"/>
          </p:cNvSpPr>
          <p:nvPr>
            <p:ph idx="1"/>
          </p:nvPr>
        </p:nvSpPr>
        <p:spPr/>
        <p:txBody>
          <a:bodyPr/>
          <a:lstStyle/>
          <a:p>
            <a:endParaRPr lang="id-ID"/>
          </a:p>
        </p:txBody>
      </p:sp>
      <p:pic>
        <p:nvPicPr>
          <p:cNvPr id="4" name="Picture 3" descr="uns-kinerja-penelitian-mandiri"/>
          <p:cNvPicPr/>
          <p:nvPr/>
        </p:nvPicPr>
        <p:blipFill>
          <a:blip r:embed="rId2"/>
          <a:srcRect/>
          <a:stretch>
            <a:fillRect/>
          </a:stretch>
        </p:blipFill>
        <p:spPr bwMode="auto">
          <a:xfrm>
            <a:off x="1214414" y="1285860"/>
            <a:ext cx="6357982" cy="47272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a:off x="1763713" y="6165850"/>
            <a:ext cx="561657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8325" y="692150"/>
            <a:ext cx="8091488"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244" name="Picture 1"/>
          <p:cNvPicPr>
            <a:picLocks noChangeAspect="1" noChangeArrowheads="1"/>
          </p:cNvPicPr>
          <p:nvPr/>
        </p:nvPicPr>
        <p:blipFill>
          <a:blip r:embed="rId2"/>
          <a:srcRect/>
          <a:stretch>
            <a:fillRect/>
          </a:stretch>
        </p:blipFill>
        <p:spPr bwMode="auto">
          <a:xfrm>
            <a:off x="214282" y="5000636"/>
            <a:ext cx="1114425" cy="1333500"/>
          </a:xfrm>
          <a:prstGeom prst="rect">
            <a:avLst/>
          </a:prstGeom>
          <a:noFill/>
          <a:ln w="9525">
            <a:noFill/>
            <a:miter lim="800000"/>
            <a:headEnd/>
            <a:tailEnd/>
          </a:ln>
        </p:spPr>
      </p:pic>
      <p:sp>
        <p:nvSpPr>
          <p:cNvPr id="11" name="Title 1"/>
          <p:cNvSpPr txBox="1">
            <a:spLocks/>
          </p:cNvSpPr>
          <p:nvPr/>
        </p:nvSpPr>
        <p:spPr>
          <a:xfrm>
            <a:off x="214282" y="1428736"/>
            <a:ext cx="8229600" cy="714375"/>
          </a:xfrm>
          <a:prstGeom prst="rect">
            <a:avLst/>
          </a:prstGeom>
        </p:spPr>
        <p:txBody>
          <a:bodyPr anchor="ctr">
            <a:normAutofit/>
          </a:bodyPr>
          <a:lstStyle/>
          <a:p>
            <a:pPr fontAlgn="auto">
              <a:spcAft>
                <a:spcPts val="0"/>
              </a:spcAft>
              <a:defRPr/>
            </a:pPr>
            <a:r>
              <a:rPr lang="id-ID" sz="2800" dirty="0" smtClean="0">
                <a:latin typeface="+mj-lt"/>
                <a:ea typeface="+mj-ea"/>
                <a:cs typeface="+mj-cs"/>
              </a:rPr>
              <a:t>Research budget managements based on performance</a:t>
            </a:r>
            <a:endParaRPr lang="id-ID" sz="2800" dirty="0">
              <a:latin typeface="+mj-lt"/>
              <a:ea typeface="+mj-ea"/>
              <a:cs typeface="+mj-cs"/>
            </a:endParaRPr>
          </a:p>
        </p:txBody>
      </p:sp>
      <p:graphicFrame>
        <p:nvGraphicFramePr>
          <p:cNvPr id="12" name="Content Placeholder 3"/>
          <p:cNvGraphicFramePr>
            <a:graphicFrameLocks/>
          </p:cNvGraphicFramePr>
          <p:nvPr/>
        </p:nvGraphicFramePr>
        <p:xfrm>
          <a:off x="928662" y="2571744"/>
          <a:ext cx="6951116" cy="1901761"/>
        </p:xfrm>
        <a:graphic>
          <a:graphicData uri="http://schemas.openxmlformats.org/drawingml/2006/table">
            <a:tbl>
              <a:tblPr firstRow="1" bandRow="1">
                <a:tableStyleId>{5C22544A-7EE6-4342-B048-85BDC9FD1C3A}</a:tableStyleId>
              </a:tblPr>
              <a:tblGrid>
                <a:gridCol w="1846379"/>
                <a:gridCol w="1146459"/>
                <a:gridCol w="965439"/>
                <a:gridCol w="965439"/>
                <a:gridCol w="888850"/>
                <a:gridCol w="1138550"/>
              </a:tblGrid>
              <a:tr h="558907">
                <a:tc>
                  <a:txBody>
                    <a:bodyPr/>
                    <a:lstStyle/>
                    <a:p>
                      <a:endParaRPr lang="id-ID" dirty="0"/>
                    </a:p>
                  </a:txBody>
                  <a:tcPr/>
                </a:tc>
                <a:tc gridSpan="5">
                  <a:txBody>
                    <a:bodyPr/>
                    <a:lstStyle/>
                    <a:p>
                      <a:pPr algn="ctr"/>
                      <a:r>
                        <a:rPr lang="en-US" sz="2000" dirty="0" smtClean="0">
                          <a:solidFill>
                            <a:schemeClr val="tx1"/>
                          </a:solidFill>
                        </a:rPr>
                        <a:t>G</a:t>
                      </a:r>
                      <a:r>
                        <a:rPr lang="id-ID" sz="2000" dirty="0" smtClean="0">
                          <a:solidFill>
                            <a:schemeClr val="tx1"/>
                          </a:solidFill>
                        </a:rPr>
                        <a:t>roup of</a:t>
                      </a:r>
                      <a:r>
                        <a:rPr lang="id-ID" sz="2000" baseline="0" dirty="0" smtClean="0">
                          <a:solidFill>
                            <a:schemeClr val="tx1"/>
                          </a:solidFill>
                        </a:rPr>
                        <a:t> University</a:t>
                      </a:r>
                      <a:endParaRPr lang="id-ID" sz="2000" dirty="0">
                        <a:solidFill>
                          <a:schemeClr val="tx1"/>
                        </a:solidFill>
                      </a:endParaRPr>
                    </a:p>
                  </a:txBody>
                  <a:tcPr anchor="ct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r>
              <a:tr h="558907">
                <a:tc>
                  <a:txBody>
                    <a:bodyPr/>
                    <a:lstStyle/>
                    <a:p>
                      <a:endParaRPr lang="id-ID" dirty="0"/>
                    </a:p>
                  </a:txBody>
                  <a:tcPr/>
                </a:tc>
                <a:tc>
                  <a:txBody>
                    <a:bodyPr/>
                    <a:lstStyle/>
                    <a:p>
                      <a:pPr algn="ctr"/>
                      <a:r>
                        <a:rPr lang="en-US" dirty="0" err="1" smtClean="0">
                          <a:solidFill>
                            <a:schemeClr val="tx1"/>
                          </a:solidFill>
                        </a:rPr>
                        <a:t>Mandiri</a:t>
                      </a:r>
                      <a:endParaRPr lang="id-ID" dirty="0">
                        <a:solidFill>
                          <a:schemeClr val="tx1"/>
                        </a:solidFill>
                      </a:endParaRPr>
                    </a:p>
                  </a:txBody>
                  <a:tcPr anchor="ctr"/>
                </a:tc>
                <a:tc>
                  <a:txBody>
                    <a:bodyPr/>
                    <a:lstStyle/>
                    <a:p>
                      <a:pPr algn="ctr"/>
                      <a:r>
                        <a:rPr lang="en-US" dirty="0" err="1" smtClean="0">
                          <a:solidFill>
                            <a:schemeClr val="tx1"/>
                          </a:solidFill>
                        </a:rPr>
                        <a:t>Utama</a:t>
                      </a:r>
                      <a:endParaRPr lang="id-ID" dirty="0">
                        <a:solidFill>
                          <a:schemeClr val="tx1"/>
                        </a:solidFill>
                      </a:endParaRPr>
                    </a:p>
                  </a:txBody>
                  <a:tcPr anchor="ctr"/>
                </a:tc>
                <a:tc>
                  <a:txBody>
                    <a:bodyPr/>
                    <a:lstStyle/>
                    <a:p>
                      <a:pPr algn="ctr"/>
                      <a:r>
                        <a:rPr lang="en-US" dirty="0" err="1" smtClean="0">
                          <a:solidFill>
                            <a:schemeClr val="tx1"/>
                          </a:solidFill>
                        </a:rPr>
                        <a:t>Madya</a:t>
                      </a:r>
                      <a:r>
                        <a:rPr lang="en-US" dirty="0" smtClean="0">
                          <a:solidFill>
                            <a:schemeClr val="tx1"/>
                          </a:solidFill>
                        </a:rPr>
                        <a:t> </a:t>
                      </a:r>
                      <a:endParaRPr lang="id-ID" dirty="0">
                        <a:solidFill>
                          <a:schemeClr val="tx1"/>
                        </a:solidFill>
                      </a:endParaRPr>
                    </a:p>
                  </a:txBody>
                  <a:tcPr anchor="ctr"/>
                </a:tc>
                <a:tc>
                  <a:txBody>
                    <a:bodyPr/>
                    <a:lstStyle/>
                    <a:p>
                      <a:pPr algn="ctr"/>
                      <a:r>
                        <a:rPr lang="en-US" dirty="0" err="1" smtClean="0">
                          <a:solidFill>
                            <a:schemeClr val="tx1"/>
                          </a:solidFill>
                        </a:rPr>
                        <a:t>Binaan</a:t>
                      </a:r>
                      <a:endParaRPr lang="id-ID" dirty="0">
                        <a:solidFill>
                          <a:schemeClr val="tx1"/>
                        </a:solidFill>
                      </a:endParaRPr>
                    </a:p>
                  </a:txBody>
                  <a:tcPr anchor="ctr"/>
                </a:tc>
                <a:tc>
                  <a:txBody>
                    <a:bodyPr/>
                    <a:lstStyle/>
                    <a:p>
                      <a:pPr algn="ctr"/>
                      <a:r>
                        <a:rPr lang="en-US" dirty="0" err="1" smtClean="0">
                          <a:solidFill>
                            <a:schemeClr val="tx1"/>
                          </a:solidFill>
                        </a:rPr>
                        <a:t>Politeknik</a:t>
                      </a:r>
                      <a:endParaRPr lang="id-ID" dirty="0">
                        <a:solidFill>
                          <a:schemeClr val="tx1"/>
                        </a:solidFill>
                      </a:endParaRPr>
                    </a:p>
                  </a:txBody>
                  <a:tcPr anchor="ctr"/>
                </a:tc>
              </a:tr>
              <a:tr h="783947">
                <a:tc>
                  <a:txBody>
                    <a:bodyPr/>
                    <a:lstStyle/>
                    <a:p>
                      <a:r>
                        <a:rPr lang="id-ID" dirty="0" smtClean="0"/>
                        <a:t>Excellent research scheme</a:t>
                      </a:r>
                      <a:endParaRPr lang="id-ID" dirty="0"/>
                    </a:p>
                  </a:txBody>
                  <a:tcPr anchor="ctr"/>
                </a:tc>
                <a:tc>
                  <a:txBody>
                    <a:bodyPr/>
                    <a:lstStyle/>
                    <a:p>
                      <a:pPr algn="ctr"/>
                      <a:r>
                        <a:rPr lang="id-ID" dirty="0" smtClean="0"/>
                        <a:t>100%</a:t>
                      </a:r>
                      <a:endParaRPr lang="id-ID" dirty="0"/>
                    </a:p>
                  </a:txBody>
                  <a:tcPr anchor="ctr"/>
                </a:tc>
                <a:tc>
                  <a:txBody>
                    <a:bodyPr/>
                    <a:lstStyle/>
                    <a:p>
                      <a:pPr algn="ctr"/>
                      <a:r>
                        <a:rPr lang="en-US" dirty="0" smtClean="0"/>
                        <a:t>60</a:t>
                      </a:r>
                      <a:r>
                        <a:rPr lang="id-ID" dirty="0" smtClean="0"/>
                        <a:t>%</a:t>
                      </a:r>
                      <a:endParaRPr lang="id-ID" dirty="0"/>
                    </a:p>
                  </a:txBody>
                  <a:tcPr anchor="ctr"/>
                </a:tc>
                <a:tc>
                  <a:txBody>
                    <a:bodyPr/>
                    <a:lstStyle/>
                    <a:p>
                      <a:pPr algn="ctr"/>
                      <a:r>
                        <a:rPr lang="id-ID" dirty="0" smtClean="0"/>
                        <a:t>35%</a:t>
                      </a:r>
                      <a:endParaRPr lang="id-ID" dirty="0"/>
                    </a:p>
                  </a:txBody>
                  <a:tcPr anchor="ctr"/>
                </a:tc>
                <a:tc>
                  <a:txBody>
                    <a:bodyPr/>
                    <a:lstStyle/>
                    <a:p>
                      <a:pPr algn="ctr"/>
                      <a:r>
                        <a:rPr lang="id-ID" dirty="0" smtClean="0"/>
                        <a:t>25%</a:t>
                      </a:r>
                      <a:endParaRPr lang="id-ID" dirty="0"/>
                    </a:p>
                  </a:txBody>
                  <a:tcPr anchor="ctr"/>
                </a:tc>
                <a:tc>
                  <a:txBody>
                    <a:bodyPr/>
                    <a:lstStyle/>
                    <a:p>
                      <a:pPr algn="ctr"/>
                      <a:r>
                        <a:rPr lang="id-ID" dirty="0" smtClean="0"/>
                        <a:t>50%</a:t>
                      </a:r>
                      <a:endParaRPr lang="id-ID" dirty="0"/>
                    </a:p>
                  </a:txBody>
                  <a:tcPr anchor="ctr"/>
                </a:tc>
              </a:tr>
            </a:tbl>
          </a:graphicData>
        </a:graphic>
      </p:graphicFrame>
      <p:sp>
        <p:nvSpPr>
          <p:cNvPr id="13" name="Rectangle 12"/>
          <p:cNvSpPr/>
          <p:nvPr/>
        </p:nvSpPr>
        <p:spPr>
          <a:xfrm>
            <a:off x="3000364" y="3714752"/>
            <a:ext cx="903287" cy="785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a:off x="1763713" y="6597650"/>
            <a:ext cx="561657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23850" y="620713"/>
            <a:ext cx="809148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172" name="TextBox 4"/>
          <p:cNvSpPr txBox="1">
            <a:spLocks noChangeArrowheads="1"/>
          </p:cNvSpPr>
          <p:nvPr/>
        </p:nvSpPr>
        <p:spPr bwMode="auto">
          <a:xfrm>
            <a:off x="0" y="142875"/>
            <a:ext cx="8680450" cy="523875"/>
          </a:xfrm>
          <a:prstGeom prst="rect">
            <a:avLst/>
          </a:prstGeom>
          <a:noFill/>
          <a:ln w="9525">
            <a:noFill/>
            <a:miter lim="800000"/>
            <a:headEnd/>
            <a:tailEnd/>
          </a:ln>
        </p:spPr>
        <p:txBody>
          <a:bodyPr>
            <a:spAutoFit/>
          </a:bodyPr>
          <a:lstStyle/>
          <a:p>
            <a:r>
              <a:rPr lang="id-ID" sz="2800" dirty="0" smtClean="0"/>
              <a:t>Triple Helix systems</a:t>
            </a:r>
            <a:r>
              <a:rPr lang="de-DE" sz="2800" dirty="0" smtClean="0">
                <a:latin typeface="Calibri" pitchFamily="34" charset="0"/>
              </a:rPr>
              <a:t> </a:t>
            </a:r>
            <a:endParaRPr lang="en-US" sz="2800" dirty="0">
              <a:latin typeface="Calibri" pitchFamily="34" charset="0"/>
            </a:endParaRPr>
          </a:p>
        </p:txBody>
      </p:sp>
      <p:sp>
        <p:nvSpPr>
          <p:cNvPr id="6" name="Oval 5"/>
          <p:cNvSpPr/>
          <p:nvPr/>
        </p:nvSpPr>
        <p:spPr>
          <a:xfrm rot="17978763">
            <a:off x="3666331" y="1080295"/>
            <a:ext cx="1558925" cy="5726112"/>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id-ID"/>
          </a:p>
        </p:txBody>
      </p:sp>
      <p:sp>
        <p:nvSpPr>
          <p:cNvPr id="7" name="Oval 6"/>
          <p:cNvSpPr/>
          <p:nvPr/>
        </p:nvSpPr>
        <p:spPr>
          <a:xfrm>
            <a:off x="3729038" y="1414463"/>
            <a:ext cx="1671637" cy="493395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id-ID"/>
          </a:p>
        </p:txBody>
      </p:sp>
      <p:sp>
        <p:nvSpPr>
          <p:cNvPr id="8" name="Oval 7"/>
          <p:cNvSpPr/>
          <p:nvPr/>
        </p:nvSpPr>
        <p:spPr>
          <a:xfrm rot="3327966">
            <a:off x="3778250" y="1100138"/>
            <a:ext cx="1558925" cy="5689600"/>
          </a:xfrm>
          <a:prstGeom prst="ellipse">
            <a:avLst/>
          </a:prstGeom>
          <a:no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id-ID"/>
          </a:p>
        </p:txBody>
      </p:sp>
      <p:sp>
        <p:nvSpPr>
          <p:cNvPr id="9" name="Oval 8"/>
          <p:cNvSpPr/>
          <p:nvPr/>
        </p:nvSpPr>
        <p:spPr>
          <a:xfrm>
            <a:off x="3643306" y="765175"/>
            <a:ext cx="1831982" cy="1663693"/>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id-ID" sz="2000" b="1" dirty="0" smtClean="0"/>
              <a:t>University</a:t>
            </a:r>
            <a:endParaRPr lang="id-ID" sz="2000" b="1" dirty="0"/>
          </a:p>
        </p:txBody>
      </p:sp>
      <p:sp>
        <p:nvSpPr>
          <p:cNvPr id="10" name="Oval 9"/>
          <p:cNvSpPr/>
          <p:nvPr/>
        </p:nvSpPr>
        <p:spPr>
          <a:xfrm>
            <a:off x="971600" y="5000636"/>
            <a:ext cx="2100202" cy="141274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id-ID" sz="1600" b="1" dirty="0" smtClean="0"/>
              <a:t>Industry</a:t>
            </a:r>
            <a:endParaRPr lang="id-ID" sz="1600" b="1" dirty="0"/>
          </a:p>
        </p:txBody>
      </p:sp>
      <p:sp>
        <p:nvSpPr>
          <p:cNvPr id="11" name="Oval 10"/>
          <p:cNvSpPr/>
          <p:nvPr/>
        </p:nvSpPr>
        <p:spPr>
          <a:xfrm>
            <a:off x="6143636" y="4857760"/>
            <a:ext cx="1928826"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600" b="1" dirty="0" smtClean="0"/>
              <a:t>Government</a:t>
            </a:r>
            <a:endParaRPr lang="id-ID" sz="1600" b="1" dirty="0"/>
          </a:p>
        </p:txBody>
      </p:sp>
      <p:sp>
        <p:nvSpPr>
          <p:cNvPr id="12" name="Oval 11"/>
          <p:cNvSpPr/>
          <p:nvPr/>
        </p:nvSpPr>
        <p:spPr>
          <a:xfrm>
            <a:off x="2500298" y="2928934"/>
            <a:ext cx="3929090" cy="1571636"/>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marL="514350" indent="-514350" algn="ctr" fontAlgn="auto">
              <a:spcBef>
                <a:spcPts val="0"/>
              </a:spcBef>
              <a:spcAft>
                <a:spcPts val="0"/>
              </a:spcAft>
              <a:defRPr/>
            </a:pPr>
            <a:r>
              <a:rPr lang="id-ID" sz="2000" b="1" dirty="0" smtClean="0">
                <a:solidFill>
                  <a:schemeClr val="tx1"/>
                </a:solidFill>
              </a:rPr>
              <a:t>Relationships between components and functions </a:t>
            </a:r>
            <a:endParaRPr lang="id-ID" sz="1900"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A typology of university-industry links, from higher to lower intensity</a:t>
            </a:r>
            <a:endParaRPr lang="id-ID" sz="2000" dirty="0"/>
          </a:p>
        </p:txBody>
      </p:sp>
      <p:sp>
        <p:nvSpPr>
          <p:cNvPr id="3" name="Content Placeholder 2"/>
          <p:cNvSpPr>
            <a:spLocks noGrp="1"/>
          </p:cNvSpPr>
          <p:nvPr>
            <p:ph idx="1"/>
          </p:nvPr>
        </p:nvSpPr>
        <p:spPr/>
        <p:txBody>
          <a:bodyPr/>
          <a:lstStyle/>
          <a:p>
            <a:endParaRPr lang="id-ID" dirty="0"/>
          </a:p>
        </p:txBody>
      </p:sp>
      <p:graphicFrame>
        <p:nvGraphicFramePr>
          <p:cNvPr id="1026" name="Object 2"/>
          <p:cNvGraphicFramePr>
            <a:graphicFrameLocks noChangeAspect="1"/>
          </p:cNvGraphicFramePr>
          <p:nvPr/>
        </p:nvGraphicFramePr>
        <p:xfrm>
          <a:off x="1142976" y="1352549"/>
          <a:ext cx="6367487" cy="4499553"/>
        </p:xfrm>
        <a:graphic>
          <a:graphicData uri="http://schemas.openxmlformats.org/presentationml/2006/ole">
            <mc:AlternateContent xmlns:mc="http://schemas.openxmlformats.org/markup-compatibility/2006">
              <mc:Choice xmlns:v="urn:schemas-microsoft-com:vml" Requires="v">
                <p:oleObj spid="_x0000_s1027" name="Document" r:id="rId4" imgW="5876184" imgH="4152474" progId="Word.Document.12">
                  <p:embed/>
                </p:oleObj>
              </mc:Choice>
              <mc:Fallback>
                <p:oleObj name="Document" r:id="rId4" imgW="5876184" imgH="4152474"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76" y="1352549"/>
                        <a:ext cx="6367487" cy="449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000" dirty="0" smtClean="0"/>
              <a:t>Strategic Missions</a:t>
            </a:r>
            <a:endParaRPr lang="id-ID" sz="2000" dirty="0"/>
          </a:p>
        </p:txBody>
      </p:sp>
      <p:sp>
        <p:nvSpPr>
          <p:cNvPr id="3" name="Content Placeholder 2"/>
          <p:cNvSpPr>
            <a:spLocks noGrp="1"/>
          </p:cNvSpPr>
          <p:nvPr>
            <p:ph idx="1"/>
          </p:nvPr>
        </p:nvSpPr>
        <p:spPr/>
        <p:txBody>
          <a:bodyPr/>
          <a:lstStyle/>
          <a:p>
            <a:pPr algn="just"/>
            <a:r>
              <a:rPr lang="en-US" sz="2000" dirty="0" smtClean="0"/>
              <a:t>since the 1990s, the strategic mission of universities has moved beyond the tradition of teaching and research toward a “third mission” related to better addressing the needs of industry and contributing directly to economic growth and de</a:t>
            </a:r>
            <a:r>
              <a:rPr lang="id-ID" sz="2000" dirty="0" smtClean="0"/>
              <a:t>velopment</a:t>
            </a:r>
          </a:p>
          <a:p>
            <a:pPr algn="just"/>
            <a:r>
              <a:rPr lang="en-US" sz="2000" dirty="0" smtClean="0"/>
              <a:t>The three university missions have given rise to the distinct concepts of </a:t>
            </a:r>
            <a:r>
              <a:rPr lang="en-US" sz="2000" i="1" dirty="0" smtClean="0"/>
              <a:t>teaching university, research university, and entrepreneurial university.</a:t>
            </a:r>
            <a:endParaRPr lang="id-ID" sz="2000" i="1" dirty="0" smtClean="0"/>
          </a:p>
          <a:p>
            <a:pPr algn="just"/>
            <a:r>
              <a:rPr lang="en-US" sz="2000" dirty="0" smtClean="0"/>
              <a:t>University-industry collaboration may take place under all of these university regimes, although it will have a distinct focus on training in the teaching university, on R&amp;D in the research university, and on technology commercialization</a:t>
            </a:r>
            <a:r>
              <a:rPr lang="id-ID" sz="2000" dirty="0" smtClean="0"/>
              <a:t> </a:t>
            </a:r>
            <a:r>
              <a:rPr lang="en-US" sz="2000" dirty="0" smtClean="0"/>
              <a:t>and spin-offs in the entrepreneurial university. </a:t>
            </a:r>
            <a:endParaRPr lang="id-ID"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Priorities for university-industry partnerships at different stages of economic development</a:t>
            </a:r>
            <a:endParaRPr lang="id-ID" sz="2000" dirty="0"/>
          </a:p>
        </p:txBody>
      </p:sp>
      <p:sp>
        <p:nvSpPr>
          <p:cNvPr id="3" name="Content Placeholder 2"/>
          <p:cNvSpPr>
            <a:spLocks noGrp="1"/>
          </p:cNvSpPr>
          <p:nvPr>
            <p:ph idx="1"/>
          </p:nvPr>
        </p:nvSpPr>
        <p:spPr/>
        <p:txBody>
          <a:bodyPr/>
          <a:lstStyle/>
          <a:p>
            <a:endParaRPr lang="id-ID"/>
          </a:p>
        </p:txBody>
      </p:sp>
      <p:graphicFrame>
        <p:nvGraphicFramePr>
          <p:cNvPr id="2050" name="Object 2"/>
          <p:cNvGraphicFramePr>
            <a:graphicFrameLocks noChangeAspect="1"/>
          </p:cNvGraphicFramePr>
          <p:nvPr/>
        </p:nvGraphicFramePr>
        <p:xfrm>
          <a:off x="500034" y="1643050"/>
          <a:ext cx="8143932" cy="3414204"/>
        </p:xfrm>
        <a:graphic>
          <a:graphicData uri="http://schemas.openxmlformats.org/presentationml/2006/ole">
            <mc:AlternateContent xmlns:mc="http://schemas.openxmlformats.org/markup-compatibility/2006">
              <mc:Choice xmlns:v="urn:schemas-microsoft-com:vml" Requires="v">
                <p:oleObj spid="_x0000_s2051" name="Document" r:id="rId4" imgW="5876184" imgH="2463473" progId="Word.Document.12">
                  <p:embed/>
                </p:oleObj>
              </mc:Choice>
              <mc:Fallback>
                <p:oleObj name="Document" r:id="rId4" imgW="5876184" imgH="2463473"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34" y="1643050"/>
                        <a:ext cx="8143932" cy="341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2796</TotalTime>
  <Words>563</Words>
  <Application>Microsoft Office PowerPoint</Application>
  <PresentationFormat>On-screen Show (4:3)</PresentationFormat>
  <Paragraphs>83</Paragraphs>
  <Slides>14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Document</vt:lpstr>
      <vt:lpstr>  Promoting University-Industry Collaboration  </vt:lpstr>
      <vt:lpstr>Introduction</vt:lpstr>
      <vt:lpstr>PowerPoint Presentation</vt:lpstr>
      <vt:lpstr>University Research Performance Per 27 March 2014 </vt:lpstr>
      <vt:lpstr>PowerPoint Presentation</vt:lpstr>
      <vt:lpstr>PowerPoint Presentation</vt:lpstr>
      <vt:lpstr>A typology of university-industry links, from higher to lower intensity</vt:lpstr>
      <vt:lpstr>Strategic Missions</vt:lpstr>
      <vt:lpstr>Priorities for university-industry partnerships at different stages of economic development</vt:lpstr>
      <vt:lpstr>R&amp;D incentives and grants</vt:lpstr>
      <vt:lpstr>Globalization and university-industry collaboration</vt:lpstr>
      <vt:lpstr>Science parks, spin-offs, and business incubators</vt:lpstr>
      <vt:lpstr>Guiding principles for university-industry endeavors (NCURA 2006)</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Toshi-M300</dc:creator>
  <cp:lastModifiedBy>esterdinasihombing</cp:lastModifiedBy>
  <cp:revision>287</cp:revision>
  <dcterms:created xsi:type="dcterms:W3CDTF">2010-08-12T03:57:54Z</dcterms:created>
  <dcterms:modified xsi:type="dcterms:W3CDTF">2015-03-19T09:09:34Z</dcterms:modified>
</cp:coreProperties>
</file>