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8" r:id="rId2"/>
    <p:sldId id="257" r:id="rId3"/>
    <p:sldId id="261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95" autoAdjust="0"/>
  </p:normalViewPr>
  <p:slideViewPr>
    <p:cSldViewPr>
      <p:cViewPr>
        <p:scale>
          <a:sx n="47" d="100"/>
          <a:sy n="47" d="100"/>
        </p:scale>
        <p:origin x="-2046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2E413-110C-463E-8C6C-9AFED0F0B926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FF0FD-10BF-44E8-964C-3DF9D7CD8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5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Large bubbles are % of large businesses, small bubbles % businesses with fewer than 10 employees, using universities. Training,</a:t>
            </a:r>
            <a:r>
              <a:rPr lang="en-GB" baseline="0" dirty="0" smtClean="0"/>
              <a:t> conferences and supervising are all more common than contract research.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DB4DB-39A4-4D9E-9E8A-4C9F885A59A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076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Large bubbles are % of large businesses, small bubbles % businesses with fewer than 10 employees, using universities. Training,</a:t>
            </a:r>
            <a:r>
              <a:rPr lang="en-GB" baseline="0" dirty="0" smtClean="0"/>
              <a:t> conferences and supervising are all more common than contract research.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DB4DB-39A4-4D9E-9E8A-4C9F885A59A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076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Large bubbles are % of large businesses, small bubbles % businesses with fewer than 10 employees, using universities. Training,</a:t>
            </a:r>
            <a:r>
              <a:rPr lang="en-GB" baseline="0" dirty="0" smtClean="0"/>
              <a:t> conferences and supervising are all more common than contract research.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DB4DB-39A4-4D9E-9E8A-4C9F885A59A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076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Large bubbles are % of large businesses, small bubbles % businesses with fewer than 10 employees, using universities. Training,</a:t>
            </a:r>
            <a:r>
              <a:rPr lang="en-GB" baseline="0" dirty="0" smtClean="0"/>
              <a:t> conferences and supervising are all more common than contract research.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DB4DB-39A4-4D9E-9E8A-4C9F885A59A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076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A3A41FA-FFC8-4656-A388-788508867FD4}" type="datetimeFigureOut">
              <a:rPr lang="en-US" smtClean="0"/>
              <a:pPr>
                <a:defRPr/>
              </a:pPr>
              <a:t>3/3/2015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038F0-39AB-44CE-B3F0-B6B9CF7AD1B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7" name="Picture 6" descr="uniu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282" y="285728"/>
            <a:ext cx="1783080" cy="1368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444F4-7144-4754-912D-A86DAC062B2C}" type="datetimeFigureOut">
              <a:rPr lang="en-US"/>
              <a:pPr>
                <a:defRPr/>
              </a:pPr>
              <a:t>3/3/2015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CEA17-A7E6-4CF2-B63D-6B9395FD1B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Picture 6" descr="uniu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282" y="285728"/>
            <a:ext cx="1783080" cy="1368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488"/>
            <a:ext cx="6019800" cy="4411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B2A8B-F27F-4619-B21D-7C93461AF83D}" type="datetimeFigureOut">
              <a:rPr lang="en-US"/>
              <a:pPr>
                <a:defRPr/>
              </a:pPr>
              <a:t>3/3/2015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E87B8-7276-457B-87FA-E6140B0C52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Picture 6" descr="uniu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282" y="285728"/>
            <a:ext cx="1783080" cy="1368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D6DA4-6030-45EC-8490-D4CA81CB3389}" type="datetimeFigureOut">
              <a:rPr lang="en-US"/>
              <a:pPr>
                <a:defRPr/>
              </a:pPr>
              <a:t>3/3/2015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CE89E-06F7-41B1-B8B6-4E7A3AC519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Picture 6" descr="uniu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282" y="285728"/>
            <a:ext cx="1783080" cy="1368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DDCE8-E3B9-4FF1-9857-9987BE727B0F}" type="datetimeFigureOut">
              <a:rPr lang="en-US"/>
              <a:pPr>
                <a:defRPr/>
              </a:pPr>
              <a:t>3/3/2015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0CA94-B00C-4320-9FBF-35DEF430D8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Picture 6" descr="uniu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282" y="285728"/>
            <a:ext cx="1783080" cy="1368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4340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4340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16856-A453-475A-A551-DB80E67911F0}" type="datetimeFigureOut">
              <a:rPr lang="en-US"/>
              <a:pPr>
                <a:defRPr/>
              </a:pPr>
              <a:t>3/3/2015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646F0-6E28-4870-8A2C-5A12D827AC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8" name="Picture 7" descr="uniu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282" y="285728"/>
            <a:ext cx="1783080" cy="1368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85926"/>
            <a:ext cx="4040188" cy="8572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3181"/>
            <a:ext cx="4040188" cy="34829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7753F-F62E-4F39-A141-781037D63EAF}" type="datetimeFigureOut">
              <a:rPr lang="en-US"/>
              <a:pPr>
                <a:defRPr/>
              </a:pPr>
              <a:t>3/3/2015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7827C-6B28-4FA3-818D-F9960B689D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" name="Picture 9" descr="uniu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282" y="285728"/>
            <a:ext cx="1783080" cy="1368002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818092" y="1803408"/>
            <a:ext cx="4040188" cy="8572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4818092" y="2660663"/>
            <a:ext cx="4040188" cy="34829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CDF8B-EAC5-4CE0-8ED7-60C6872DC8FB}" type="datetimeFigureOut">
              <a:rPr lang="en-US"/>
              <a:pPr>
                <a:defRPr/>
              </a:pPr>
              <a:t>3/3/2015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54826-13F2-4567-923A-087A1E767F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6" name="Picture 5" descr="uniu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282" y="285728"/>
            <a:ext cx="1783080" cy="1368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330F6-BD57-4960-8232-5F1D46A06CE6}" type="datetimeFigureOut">
              <a:rPr lang="en-US"/>
              <a:pPr>
                <a:defRPr/>
              </a:pPr>
              <a:t>3/3/2015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A790C-46B2-4966-8687-B0511A6D09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5" name="Picture 4" descr="uniu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282" y="285728"/>
            <a:ext cx="1783080" cy="1368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263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71678"/>
            <a:ext cx="5111750" cy="40544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14686"/>
            <a:ext cx="3008313" cy="29114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73DEB-4E31-481E-A99D-2A08EC709029}" type="datetimeFigureOut">
              <a:rPr lang="en-US"/>
              <a:pPr>
                <a:defRPr/>
              </a:pPr>
              <a:t>3/3/2015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F01AC-76C0-4D8D-A18F-4FDBD3EDBB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8" name="Picture 7" descr="uniu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282" y="285728"/>
            <a:ext cx="1783080" cy="1368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4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7174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7174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C54CA-6DA8-4A3B-9451-FA602213F281}" type="datetimeFigureOut">
              <a:rPr lang="en-US"/>
              <a:pPr>
                <a:defRPr/>
              </a:pPr>
              <a:t>3/3/2015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6B9BB-9BBC-4F2C-AC3C-1BF1157140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8" name="Picture 7" descr="uniu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282" y="285728"/>
            <a:ext cx="1783080" cy="136800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5984" y="274638"/>
            <a:ext cx="640081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5720" y="1785926"/>
            <a:ext cx="8401080" cy="43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6F631D-B655-49FB-8F61-2CE0EB3B38A0}" type="datetimeFigureOut">
              <a:rPr lang="en-US"/>
              <a:pPr>
                <a:defRPr/>
              </a:pPr>
              <a:t>3/3/2015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636B52E-AE86-40C9-8A89-58B6C594A17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7" name="Picture 6" descr="uniuk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4282" y="285728"/>
            <a:ext cx="1783080" cy="13680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google.com/url?sa=i&amp;rct=j&amp;q=&amp;esrc=s&amp;source=images&amp;cd=&amp;cad=rja&amp;uact=8&amp;ved=&amp;url=http%3A%2F%2Fwww.bulliesintheivorytower.org%2FBlog.html&amp;ei=WuX1VMrMGs-1uQTWwIGAAg&amp;psig=AFQjCNFIFj3KSpwgO2sh_HQeozZrltWhYw&amp;ust=142548757874339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google.com/url?sa=i&amp;rct=j&amp;q=&amp;esrc=s&amp;source=images&amp;cd=&amp;cad=rja&amp;uact=8&amp;ved=&amp;url=http%3A%2F%2Fwww.bulliesintheivorytower.org%2FBlog.html&amp;ei=WuX1VMrMGs-1uQTWwIGAAg&amp;psig=AFQjCNFIFj3KSpwgO2sh_HQeozZrltWhYw&amp;ust=142548757874339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://www.google.com/url?sa=i&amp;rct=j&amp;q=&amp;esrc=s&amp;source=images&amp;cd=&amp;cad=rja&amp;uact=8&amp;ved=&amp;url=http%3A%2F%2Fwww.bulliesintheivorytower.org%2FBlog.html&amp;ei=WuX1VMrMGs-1uQTWwIGAAg&amp;psig=AFQjCNFIFj3KSpwgO2sh_HQeozZrltWhYw&amp;ust=1425487578743391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sa.catapult.org.uk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ore.catapult.org.u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vm.catapult.org.uk/" TargetMode="External"/><Relationship Id="rId11" Type="http://schemas.openxmlformats.org/officeDocument/2006/relationships/hyperlink" Target="https://futurecities.catapult.org.uk/" TargetMode="External"/><Relationship Id="rId5" Type="http://schemas.openxmlformats.org/officeDocument/2006/relationships/hyperlink" Target="https://ct.catapult.org.uk/" TargetMode="External"/><Relationship Id="rId10" Type="http://schemas.openxmlformats.org/officeDocument/2006/relationships/hyperlink" Target="https://ts.catapult.org.uk/" TargetMode="External"/><Relationship Id="rId4" Type="http://schemas.openxmlformats.org/officeDocument/2006/relationships/hyperlink" Target="http://www.google.com/url?sa=i&amp;rct=j&amp;q=&amp;esrc=s&amp;source=images&amp;cd=&amp;cad=rja&amp;uact=8&amp;ved=&amp;url=http%3A%2F%2Fwww.bulliesintheivorytower.org%2FBlog.html&amp;ei=WuX1VMrMGs-1uQTWwIGAAg&amp;psig=AFQjCNFIFj3KSpwgO2sh_HQeozZrltWhYw&amp;ust=1425487578743391" TargetMode="External"/><Relationship Id="rId9" Type="http://schemas.openxmlformats.org/officeDocument/2006/relationships/hyperlink" Target="https://digital.catapult.org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260648"/>
            <a:ext cx="2088232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7" descr="IU_LOGO_global_rgb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536" y="186125"/>
            <a:ext cx="1854200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-685800" y="2971800"/>
            <a:ext cx="6337920" cy="5943600"/>
          </a:xfrm>
          <a:prstGeom prst="ellipse">
            <a:avLst/>
          </a:prstGeom>
          <a:solidFill>
            <a:srgbClr val="0091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295636" y="1772816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Mechanisms to support collaboration between universities and industry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457200" y="3733800"/>
            <a:ext cx="8507413" cy="1752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5" charset="-52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5" charset="-52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5" charset="-52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5" charset="-52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5" charset="-52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en-GB" altLang="en-US" sz="2000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Vivienne Stern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GB" altLang="en-US" sz="2000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Director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GB" altLang="en-US" sz="2000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UK Higher Education International Unit</a:t>
            </a:r>
          </a:p>
          <a:p>
            <a:pPr eaLnBrk="1" hangingPunct="1">
              <a:buFont typeface="Arial" charset="0"/>
              <a:buNone/>
              <a:defRPr/>
            </a:pPr>
            <a:endParaRPr lang="en-GB" altLang="en-US" sz="2000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64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8880" y="186125"/>
            <a:ext cx="6400816" cy="1143000"/>
          </a:xfrm>
        </p:spPr>
        <p:txBody>
          <a:bodyPr/>
          <a:lstStyle/>
          <a:p>
            <a:r>
              <a:rPr lang="en-US" sz="2800" b="1" dirty="0" smtClean="0"/>
              <a:t>Income from collaboration </a:t>
            </a:r>
            <a:r>
              <a:rPr lang="en-US" sz="2800" b="1" dirty="0"/>
              <a:t>2003-13 (real terms) 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51520" y="260648"/>
            <a:ext cx="2088232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7" descr="IU_LOGO_global_rgb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536" y="186125"/>
            <a:ext cx="1854200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65" y="1560037"/>
            <a:ext cx="7534275" cy="492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89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260648"/>
            <a:ext cx="2088232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7" descr="IU_LOGO_global_rgb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536" y="186125"/>
            <a:ext cx="1854200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348880" y="186125"/>
            <a:ext cx="6795120" cy="1143000"/>
          </a:xfrm>
        </p:spPr>
        <p:txBody>
          <a:bodyPr/>
          <a:lstStyle/>
          <a:p>
            <a:pPr marL="0" indent="0" algn="l"/>
            <a:r>
              <a:rPr lang="en-GB" altLang="en-US" sz="2800" dirty="0" smtClean="0">
                <a:ea typeface="ＭＳ Ｐゴシック" pitchFamily="34" charset="-128"/>
              </a:rPr>
              <a:t>A front door for business</a:t>
            </a:r>
            <a:endParaRPr lang="en-GB" altLang="en-US" sz="2800" dirty="0">
              <a:ea typeface="ＭＳ Ｐゴシック" pitchFamily="34" charset="-128"/>
            </a:endParaRPr>
          </a:p>
        </p:txBody>
      </p:sp>
      <p:sp>
        <p:nvSpPr>
          <p:cNvPr id="2" name="AutoShape 2" descr="Image result for academic ivory tower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Image result for academic ivory tower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Image result for academic ivory tower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data:image/jpeg;base64,/9j/4AAQSkZJRgABAQAAAQABAAD/2wCEAAkGBxQTEhUUExMVFhQXFhoXGBgXFxkZFxgcFxkXFhcaGRgaHCggGBwlHhkVJDEhJikrLi4uGx8zODMsNygtLisBCgoKBQUFDgUFDisZExkrKysrKysrKysrKysrKysrKysrKysrKysrKysrKysrKysrKysrKysrKysrKysrKysrK//AABEIAOcA2gMBIgACEQEDEQH/xAAcAAABBQEBAQAAAAAAAAAAAAAAAgMEBQYIAQf/xABREAACAAMEAwsIBgYIBAcAAAABAgADEQQSITEFQVEGEyIyM2FxcoGRsQcXNUKSocHwFCNSU2PRQ1RigqKyFRYkc5PS0+ElNLPCVWSjtMPi8f/EABQBAQAAAAAAAAAAAAAAAAAAAAD/xAAUEQEAAAAAAAAAAAAAAAAAAAAA/9oADAMBAAIRAxEAPwC+3B7kJFqscubMv3zgSGOMaHzc2T8T2jHnkn9Hy/nUI2UBjvNzZPxPaMHm5sn4ntGNjBAY7zc2T8T2jB5ubJ+J7RjYwQGO83Nk/E9owebmyfie0Y2MEBjvNzZPxPaMHm5sn4ntGNjBAY7zc2T8T2jB5ubJ+J7RjYwQGO83Nk/E9owebmyfie0Y2MRLTpOSnHmoDsqCe4YwGZ83Nk/E9owebmyfie0Ys23VSiaSkmTT+wpI7dY7oUlutkziWdJQ2zX/AO1ce+kBVebmyfie0YS/k8sYzZxqxenxi9XR9oblLSQNkpAv8TVMeWvQalKKbzfikurczDV0jEe6ApR5ObJtme0YPNzZPxPaMTLBpbeDvcwNcGBLceSdjn10wwmd+sjSKwIBBqDiCMjAY/zc2T8T2jB5ubJ+J7RjYwQGO83Nk/E9owebmyfie0Y2MEBjvNzZPxPaMHm5sn4ntGNjBAYm2eT6ypLdhvlVUnjHUI+DWy0OJjgOwAZgOEdp546l0pyMzqN4RyrbuUfrt4mA6C8k/o+X86hGyjG+Sf0fL+dQjZQBBBBAEEEEAQQQQBCXcAVJoIVARAVtt03Ll0GLMclXM9/wiC1vtczkpIQH1nw/mFa/uHpiwfR103pLXG2EXkPNTMdhoNkJbSu9g7+hlketxpZ6GGXQQICtnaDmOL1ptRujEhaBR03uCem6IdlaGsUoBmCNXEGY14HqqTd7hDdu0QjSGmS1rMYBga3mAqCQm+EqrXaisNyZdnqd9MvE8QNvsxqHDfHqWbVwRgMsYCY+6KUqgy5c2Yu2VKYjDZQY9gMRP64SyaBWrrBBBHSGpSLI6UY4S5ExhqqLg/jpDE0T5nHSQg2sb57gPjAIlWybaHUSnCItd8dQrVJAuoCwIvDM0y7Yc+nGVNIZmaUtxGY0JEx6kVoAAKFBgMKiPJshrhO/g3eFwFAGGvEsIzOiZTNZ1JZhOaaZyMTxlY3MRkQKqCDXAc0Bs9I6OWcAalXHFdcxXUftKcMDsBwIBGZAnWdil/eS1bowMiYdqEg703NlzHOLLR+mroAcGmF66CQta0wzWpVxdORUjZW7ZZc5KcF0YdIMBA0BpcTko3BmrgynA9I1Ec42GLaMBoGzOt4oC8sEsB+kl/WTcUPrYXag1rsjY6NtwmChIrtGF7nocjtHjAToIIIAggggIulORmdRvCOVbdyj9dvEx1VpTkZnUbwjlW3co/XbxMB0F5J/R8v51CNlGN8k/o+X86hGygCCCCAIIIIAggggCCCCAIym68PMeTZ7z3JhLTFlqC29oKkYiovNcGylY1cVlgo06dOOQIkr0Jxv4yR+7AVa6LFP+XJAxrPnmg/dFQImWZqABGlgbJMpnHtVu+6LKz22XMJCMCRjryyqK5jnEKaz6gSFOYHwOobYCJZkZzi02mupRe7ex8YlrZUGqvSSfExHtduWWVlrS+eKtQMNp2CPbIjq5Dteqt7LBTWlBzfkYBeknCymwzFKdP8AtWKa3aPVECVoFpcOw0pMU7VZbx7Driz0q1Wlpta8RzLT8z3QTwr0lviHUoelTga6jmRAUdoVJdmmIUuTZl2W1TUu0w3b1deZIbm5sLKWKNWUbu0Uwam0aun/APYod0Frq1kWZVpiMWoi3nYy1KmijHFmTmwi0stgtM7lCLPLPqLRprdZuKvQKwFZuV0oktyjsF4Mw0rUkrOMsgUzxBjTyZV9r4QprqcGPPd1dv8AvGPk2NbLbFmKOLaGR2JJYpaFBFSf2yT2R9BgAQQQQBBBBARdKcjM6jeEcq27lH67eJjqrSnIzOo3hHKtu5R+u3iYDoLyT+j5fzqEbKMb5J/R8v51CNlAEEEEAQQQQBBBBAEEEEBHt9qEqW8w5IpbuGURbDZ7siWjZsKv0tV5neSe+EbosUly/vJyKegG+fcphWmrQsuW7MbqABS32QcWPdAVVs30r9KvKiS+SVVxKEgcLpHq9GwGL+3T2RCwANASSxoBTWdZ7Ip9G6ds9rYSZRNZZDMhFCFUcCo2E0p1TsiTurtySpFZlSpYAheMaVag6SAO0wFWNF0UTnq1onTZQBPqrfBIXYLoYnmw1RqJZqSeeg7P96xldBade2Mh3llWW7OHAIlsBLdABeAJILaqjnjVylooHNAU9omXrXdGSywOgtWnisLltVq0pdYHsRRX3P7jDMlavNf7UwrXYFog7mUnshyW9ZjE5UrTmYlWH8L90AqySwbbONOJLUDpmklv+msXEVWhlO+T2bjX0U/uykr72MWsBmdP2Ksx6iocKT0gUHuS70uIvNHTSUAbjrwW5yMm6CKHthdpswfmIBHgR3EKeyEy5JWhGyhG0au0eEBJggggCCCCAi6U5GZ1G8I5Vt3KP128THVWlORmdRvCOVbdyj9dvEwHQXkn9Hy/nUI2UY3yT+j5fzqEbKAIIIIAggggCCCCAIIIICttwvWiQuzfJncoQfzmJNvsEqclybLWYlalXUMpIywMRZeNrY6kkqB0uxJ/lWJUu1X63FqASKk0FQaGmZOPNAIsNikSAUlJLl6yFCrzVIEPb8hNAQx2Chp+URLXo9JhrMkS3O2tT7wIes8tJYN2VcrnRRj03a1gJcBMIlzQ2RB+deyGdIvSU5rTgnHpFICpsLVRSRnUnpY3veTTvgs6Nwy2OIAI9YYkmmqpb+KHEXCuSkV2ZDLHmqO0Q3ItIyJzr3YjwB7lgJm58He2JxLTGNdtKKD2gCLOK7QA+oTbjXprjFjAEEEEAQQQQBBBBARdKcjM6jeEcq27lH67eJjqrSnIzOo3hHKtu5R+u3iYDoLyT+j5fzqEbKMb5J/R8v51CNlAEEEEAQQQQBBBBAER7dbUlLemNQZDWSdQAGJPMIkRlrIn0m0zJjYolVQasCy4dN2p7siahYbn52+NOmUoGYAVzAUUocTFjZbKJSFU2s2J1sSx95iDucxRztmP4xbQFO6Ws+sg6FHiT8IsLFLmBfrHvNzAADuzh1pyjNlHSRCPpafbU9Br4QDjSwSDTEa9ffFZuonBLM5NacEUGZqwF0HUTl2xO+lr+12Ix+EUm7J6yEIqLs6W9CCCQrVOFKkDAnmEBMsGhVAUzQJjgDPFV5lGum01MT5lkRhQqOwUI6DCpU4FQ2QIrjgccYcvCAh6NYi+hzRqA7QVDDxp2RNiDYh9dOOrgDuBr8InQBBBBAEEEEAQQQQEXSnIzOo3hHKtu5R+u3iY6q0pyMzqN4RyrbuUfrt4mA6C8k/o+X86hGyjG+Sf0fL+dQjZQBBBBAEEEEAQQQQFfpq371LwF52IVF2k7dgGMV+h7IssVutMOTOBwQRXBFrWgxy7yYY08DMny0JCrW8xOGClbo6KhunEbYsRpWVL4CXphGpRXmwyFOYQDWhgTJCptJbh3TU5igBI90TfobHPe+1Wc95aK+dOmzGDJZirfbLXT2gjGJaJajxmkoP2VZj7zSAkLYz94R1VQeKmPRYtsyaf3qfygQj6E540+Z2XFHuWvviLMQE3Ud2OtixIHMAOMej3QFikhRrbtdj4mKiyI05nNSovGrDFqAm6qk8UUAJ6dUS5ejFPHLt1mIHYoNO+FSrKZCne8UqWK0AOOJIIHuMBLkWZU4qge895xhU4i6a5UMeo4IBGRFREXSs4LKdj6qk9JOCjvp7oCFuSa9ZlY4liWJOJJJrmeakXMUu4+Xdsksc3gAvwi6gCCCCAIIIIAggggIulORmdRvCOVbdyj9dvEx1VpTkZnUbwjlW3co/XbxMB0F5J/R8v51CNlGN8k/o+X86hGygCCCCAIIIbtE4IpY5CAcgiocTplTcuC7RQTiCfWNGGOVBqx2xISTOoKzNWYAFec4GAqms2+2gq5JDVdgMBclsyBTrNSRzcbCL+TIRBRVVRsUAD3RntM2R5Dy7UrOwQlZqggVltUk40GDcI158oNKboZCKXmXwQRRaqWNSKXVrjn6tYC/e1KMsejLvyiJadJ3VvcFV2scOzn5qYxkLRuimTSFWWJYbiq5Lu2xmReEdt2uA1ZRY6P0K0xi9qcXdUsstSNVaYIDrAx2nOoB0u07hsswWapGAKzJlATeUDEy8DxSSY1dluXFMu7cIBW7ShFMKU1QxPmSWW4zpdypeApTKmOFIzd+ZYyTJKzZJNbl4UFcSVNeD0ZbNQAbCCKaw7ppEwDhXG1q+BHfn2RZi1JSt9adYQDdmcKrgmgRjjqA4/gYxmlNMtapolyVrKltW8TS/MxAalD9Wm00vNSnFrC90lpE2Y8vfaS7wJCVJYgAUrrGByGznh/RdmmBQtnklV+03AB99498BIscmaiLLDFVVQAN8N7DbwK/Dnh3eJ5/TsOYPU/wDTPxidZtCn9LMLfsqLq/mYtJMlVFFAEBSy7Davv2HSy+G8w+tltQ/TA9N0+EoRbwQFTOkz7jX5wUUxKrjTXQ1wJyrTXDW553Uuky6KgTJaqahUbCgbXiCeasLn2nfZhAP1cuvQz0NexfGK5JglOD9gmYv91Mak5ee4aOOaggNTBADBARdKcjM6jeEcq27lH67eJjqrSnIzOo3hHKtu5R+u3iYDoLyT+j5fzqEbKMb5J/R8v51CNlAEEEeEwCZswKKmIlnQzCJj8UYourrHadkUlpWa01piS2MrXwlRmACj1qhlF0kYrmdUKs86fMBYrdXDjM9RgGNQCwwqB01gNOTDL2pBm6jpYfnFAujmbEgDpVVOJoPUJ8IkfQSga89SAtACwF52uqMGx7hnAWky0owoHUnViCO2kUemNCSGSUpRcZqLweDhevECmQwyiQLMgvksGoypU3SATS9q1AjM6jCrUDSTRVqJxGHBBu3gDzVwgJlk0LIliiS1WudMz0nXCphkoaG4DsoC3dnCnsrPx3NPspwR2njHvEOSLNLljgqqjWdvSdcA0zZXZJPYq+44x4DJJoyKCdToBXoqKN2Vhb6SlDAzErzGvhDpZHFOCynVgQeyAgz9z9mc1MlAdqi6e9aRnd1GjCs2SkgUvBi3CoODTEnWeEI1RlNL4lWX7BOIH7DHwOHRFTpyaGmWdgcPrFO0EqpoRqOEBH3OaPEuUrGSzzCWLHggXixrQE9HdF2bXN/V29tPziNZWG8y6g0MxqjGuBmMcsTlDyMBvpWtOCgrXNgDkcfXXugFC2Tf1c+2se/TJn3Dd4hFkmIu+soIVQK1DA4KWODY5EQxZJC75LBQ3hLYsSDQt9WDSufGMBL+nNrlP3E/CKDdDpmbLeWqCYDNdZYBQ8FTg7AUreFQQa66EROaaN6dirF2L0a6aCrFU4WWV3KHNMKPpFjWg5V25wFkzPiVgI1lnKiBQrKAKYg7OeETmV1N0i+l1lrtAN5TzEPQ9MT7Xa5gLXXoAJjUKg8mF7c2h6VevsSyG6QCblCbwUnG9sp3QELQ2lkvpZheLFL68yYgBtlCCvdti+jLWbRm+W6dNDUEp0AAqDiizHFQeKSwJFDXGNTARdKcjM6jeEcq27lH67eJjqrSnIzOo3hHKtu5R+u3iYDoLyT+j5fzqEbKMb5J/R8v51CNlAEeEVwMewQEPS0ykpuei9jEKe4EmGLJLcSExCsxvsSKgXiXNRUcwzg0jJE5xKZmVQKkLSrVVwQSRgAKHDWRDNospMy5fULSpvAucTRQL7FamjerqgPbXaEL4tUAqDdJBNFY4EHaw16oJloBU0VuUVqGmSXSDUE4VXpj1bPLyJYACtUJS9UtSu9U1CEoktxJVpYYEb7QreoSAFrWv2szsgPGtK3Vcb2BvhZquAuKsoFaY4UPZDjzlcySpQjfKcE1AwhSzBfCheCWdqCgAEu7LxGyp90MSallY5vOvdA3sFR7NO2As9IzbkqY32UJ16hzYxlZVhmuVO+XgR+lo5rhqphmML3blGi3QH+zTedCvtcH4xWWQkugU0xIqRXHAnDDHA9GzOAkStGTsOGq9AHga+PTWH1kOjIGYPeegal0gBWalBhTAZUh6dLe8o318TjQIOf7PMY8mCk2Ut5jiSa0+ywGQ6YCfFDuiQb5ZyBiXYHnG9sT7gYvopt0SVMk5Ucn+Ej31p2wDWirWm9JUmqvMOA2s4r76wt56XWF+YC0xXvXQSLtzDi09XZBoym9gVNN8pgxHHAfV1qRJc0Z7rMQEHrseE5IGvClPfAQxapVyapnTCZlcWl4rVAmF1ANWsQ9Z7bLDXjaLxulReUClSCcgK5CJ0hKMwDMeCM2JzJ29EJEqkxVLMaqxoSCMCo2ftQEFJTGUqLPlMAU9Qg8FlJ9fmMN2yYPpkkuwokmY5OQFSqbeeJoVd7aYQDS+RwVpQE01bAIiaTs0sPJ+ql32ZVJuitAVZhllgYBkWjjYKxInAXJiE/WMCMGK6gImS2Jv8B1vNLAqBsQHEE88R5wUhqSpbKAxABZMmuKKAEGprC5ElVe4EZDWmBW7WlcbtDsgDQQ/tNv/v5f/tpH+8XcZzQc6lvt0sn7lx2ylVvBY0cBF0pyMzqN4RyrbuUfrt4mOqtKcjM6jeEcq27lH67eJgOgvJP6Pl/OoRsoxvko9HS/nUInPpq25rYFddTLaV8GQEQGkgjNrpy2/wDhrf46flHraWt5Bpo8A0wJtMvDsuwFhYyDMeYcsaHmrc/+OvbCJTqZjzN7ZzWi8ClAuGDPQYmpzjIWKzabKBW3qWMqB0DAU+0qMR088TDuYtrnhzZYGss7TG9yJAX19kUrelJWWq1eZiCFoeCM8TtjxLVKBWlqlghFSiXCeDnSt7XzRXWbcWQavaZh5hVR/NE206CVEJvzmoMFWpJ2bTAPWcSyFG+THYBgSgYVvNeNSqjM02ZRIMk3kal1VcsS71PEKbTzZmIOjZKyUoHtGZLUksReOdKyiaRC0npmUzrL3yY2BZ0ZAtQMAtCgNSe4AnZAWOl9JSpklgkwHhLiKkcFg5ANKE0Uw1ZZ6BpTXgqBSQWN0HClcdZLE9FIqfoNpn4j6mWcgFR2phhdDEJlznLoif8A0awx+urtDuNQGAWUQMhgIC3NulF6ibLNCvrrsYbeeFO6mahDKcQMCDksz84qBZ2rx5w236sPFD7oJEyc1CkqYFzWYd6NajMI1GFQdZgNKTFdplKhddDUdNRQ98RJrpIF95c1nOAvFWZmxIAoxVdeOQFYqrY8ycWZ3uiXwgqngqBQUJwvMTUXjSmBAGsLbRqhwyjINKY1yNVUn3Q/MkUv0l0X6rBQCDdclqAc3NFBoaVaZaktvy3qUCpK4N2oA4Qyu011ielum/bmnmpIB/mbwgLOUEVXZEuLwcN7KZZ4XRXPMQixzpRnKJbg0luSL5YjhS/tGoERDbZoz+kDpSUR/KPGFyra7ZTAetILH+B4B6zyqWYC8WvXAamtLzKCBsGJg0sP7RZdgd6+waQgOo4ySsNe9Onipj2126WxlgPL3wGqrf2EA40wzGqAaR0CirqOClammKzL7DxiRJmKzsysGG/jEEEU3lRq54lCdN+6Q9E0n/shtmcGos61zJDqD4YwFFY+DpidseR/LvNPjGtjE28Wn6eHlSrrmUc2Q4VQHWIsQdIHYP8AD/P4wF3pTkZnUbwjlW3co/XbxMdEy7fP+slTzUmW5yUEXUBpRaj1ga1jna3co/XbxMB0B5LD/wANToPhF7uTe9ZJTH1gT3sYo/JUP+HJ2+Ai33EGtgs/92PEwF5FBuh3TCyuqb2XJW+TW6AtbuBoamurDpi/j5f5Sd1MrfDIEqZflDGcLoVA5IZSGBLDgg5ZhSMoD6bJmBlDDIisLjA6K3fS0eVJmrLSUUAExXZgDQBQQUGZqMDWurXF7N0nap//ACklUQ/prRUdqShwn7SogNAzUFTgBGetW6xCxl2WW9qmg0pLpvan9uaeCvjHkjcmrcK2Tplrb7Lm7JHMJK8EjrXo0EmSqKFRQqjIKAAOgCAobNYLZNIa0TllL91JxPQ0w/AdsXkizqgooh2CAZmWSW2aIelQfhDZsUoY3FXo4PhEqM1pG2TLTM3iQbqZvM2DLDnOQ+aBId1ms0mUXyIdt8eig4UAvZxOkSJyCgdZgpkwuH2lBH8MPaPsSSUCIKAd5Osk6yYkwGb09NmM8ob04pUk4FNRNXrRRRWGNONDmhNFHCZMNRgyjVWlL1DieYnHHIRoIIAjxlBzFY9ggGGsifZAO0AA98Bsi/tdrE+MPwQEM6PWtQaHoAPeADEe06BkzGDTFvMuRJJPRiThFpBAUzbmLPWoVgf2WK+ESZWhpaig3ztmP+cWEEBFl6Olhg4BvAUBLMcDjTPGJUEEBjba5+nT1IwElmGP2pUsZfumOfbdyj9dvEx980o1NKTRqNir2/Wj4CPgdu5R+u3iYDoLyT+jpfzqEWe4Q/2GSNl4dzsIrfJP6Pl/OoRXbn7Hap1mVEbepSzZi1DC8wvvUnZQ4DA5ZawG20jpSVIFZjhdgzY9C5mPhWkZEyZbLT9UJV5i96YlXKs70IDZChpUnVSPtOiNzkqQb1L8w5u+LV21Yk15ySYx/lHW5PFAAJsrGtaFpd6l6mfHBp+yICg3P7lZc1LiFDNCsodyx4V5rsxD6pAMsYDH3x9klLQAZ0AHzWPnaKbLapEtit4PxgKB0mgPX91pTL2iPo8AQQQQBBBFRpK1s7GRJqGp9Y4wuVyRT9438I4R1Ag3pO2Ga28SttHauGGa1GNBrPYMcrLR9iWUl1eknadv5DUKCEaMsCyUoAK6z8BzRMgCCCCAIIIIAggggCCCCAIIIIAggggCCCCAx2mZP9vaZ/5cp/BOY/COfLdyj9dvEx0Vpdq2h+YeMib+Uc627lH67eJgOg/JP6Pl/OoRY7iBSzsNk+eP/VaK7yT+j5fzqETNwjjepy6xarQac2+tAaWMd5ULEWsjTF40sGn7wpQc5NI2DMAKk0AjOadVrbJm2dKJJZGV5zji4ZouGIzqSKUgM35SrMa6OnqaHfZctjtV6d9OEY+kRlLLIFoMqRVnkWe6xd8WmOnFrXLHGmfRGrgCCPCYg6X0jvSVUBpjEJLWvGY5dgxJ5hAM6Z0iVKypVDPmYLruDW7DYB3mg1xJ0ZYBJQKCScyxzYnFmJ2k5/lSI+h9GCUWmO1+c/HbZ+yuxRFpAEEBhBmqM2HeIBcEMm1J9tfaH5wj6fK+9l+2v5wEmCGfpSUrfSm28Pzhv+kZP3sv2h+cBKgiIdJyfvU9oR5/Ssn71O+AmQRC/pWT94vfCG0xJH6VO8wFhBFWdOSfvZXtH8o8GnZX3kr2z/lgLWCK1dMSz68r/EP+WHF0kp1y/wDEH5QE6CIq2yupex1h1JpPq+8fnAZLSD1ttoXYiHvkWgRz7buUfrt4mPvluBGkbSaG6bPLxpgGuWjCu2kfA7dyj9dvEwH0/cZ5RrPY7KkllZmGdAaeEMSt3UlXLpaJ61mTGuhEuhZjXyoqta8XGursgggJE7yiymFDaLRTXRVFeatIRO3eWd1uNOtN3YLopTKnBgggE2fdvY0W6r2gKNVE+MuHDu7sf2p/sy/9KCCA8/rzY/tT+6X/AKcM/wBcLBvm+Ezy126KhOCK1NPq8yczzCCCAWd2dg1icekS/wDTj0bstHfdzPZT/TjyCA9/rno7VLmjooPBY9G7ixDim0DoZoIIB5PKJZxlNtPfXxEKbyjWY5zLSfZ/yQQQDZ3e2I5m0HtH+SD+vdh2Wj2v/rBBAejd3YPsTj0sfyhQ3e6P+6c9NT8IIID3+v2jv1evStfhDieUXR4ys49gflBBAODylWD9X/hj3zlaP/Vz3GCCAQfKNo79WPcYSfKFo39WPcfyjyCA8PlB0dqkzB0Ej4QnzgWD7NoHRMePYIBC7vdHi+VlTL7ZuzMzVCsoz2BjHyq1zAXcjIsSO0mCCA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0" y="-1685538"/>
            <a:ext cx="35242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7" y="1641863"/>
            <a:ext cx="8750064" cy="491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62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260648"/>
            <a:ext cx="2088232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7" descr="IU_LOGO_global_rgb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536" y="186125"/>
            <a:ext cx="1854200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348880" y="186125"/>
            <a:ext cx="6795120" cy="1143000"/>
          </a:xfrm>
        </p:spPr>
        <p:txBody>
          <a:bodyPr/>
          <a:lstStyle/>
          <a:p>
            <a:pPr marL="0" indent="0" algn="l"/>
            <a:r>
              <a:rPr lang="en-GB" altLang="en-US" sz="2800" dirty="0" smtClean="0">
                <a:ea typeface="ＭＳ Ｐゴシック" pitchFamily="34" charset="-128"/>
              </a:rPr>
              <a:t>Innovation Vouchers</a:t>
            </a:r>
            <a:endParaRPr lang="en-GB" altLang="en-US" sz="2800" dirty="0">
              <a:ea typeface="ＭＳ Ｐゴシック" pitchFamily="34" charset="-128"/>
            </a:endParaRPr>
          </a:p>
        </p:txBody>
      </p:sp>
      <p:sp>
        <p:nvSpPr>
          <p:cNvPr id="2" name="AutoShape 2" descr="Image result for academic ivory tower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Image result for academic ivory tower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Image result for academic ivory tower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data:image/jpeg;base64,/9j/4AAQSkZJRgABAQAAAQABAAD/2wCEAAkGBxQTEhUUExMVFhQXFhoXGBgXFxkZFxgcFxkXFhcaGRgaHCggGBwlHhkVJDEhJikrLi4uGx8zODMsNygtLisBCgoKBQUFDgUFDisZExkrKysrKysrKysrKysrKysrKysrKysrKysrKysrKysrKysrKysrKysrKysrKysrKysrK//AABEIAOcA2gMBIgACEQEDEQH/xAAcAAABBQEBAQAAAAAAAAAAAAAAAgMEBQYIAQf/xABREAACAAMEAwsIBgYIBAcAAAABAgADEQQSITEFQVEGEyIyM2FxcoGRsQcXNUKSocHwFCNSU2PRQ1RigqKyFRYkc5PS0+ElNLPCVWSjtMPi8f/EABQBAQAAAAAAAAAAAAAAAAAAAAD/xAAUEQEAAAAAAAAAAAAAAAAAAAAA/9oADAMBAAIRAxEAPwC+3B7kJFqscubMv3zgSGOMaHzc2T8T2jHnkn9Hy/nUI2UBjvNzZPxPaMHm5sn4ntGNjBAY7zc2T8T2jB5ubJ+J7RjYwQGO83Nk/E9owebmyfie0Y2MEBjvNzZPxPaMHm5sn4ntGNjBAY7zc2T8T2jB5ubJ+J7RjYwQGO83Nk/E9owebmyfie0Y2MRLTpOSnHmoDsqCe4YwGZ83Nk/E9owebmyfie0Ys23VSiaSkmTT+wpI7dY7oUlutkziWdJQ2zX/AO1ce+kBVebmyfie0YS/k8sYzZxqxenxi9XR9oblLSQNkpAv8TVMeWvQalKKbzfikurczDV0jEe6ApR5ObJtme0YPNzZPxPaMTLBpbeDvcwNcGBLceSdjn10wwmd+sjSKwIBBqDiCMjAY/zc2T8T2jB5ubJ+J7RjYwQGO83Nk/E9owebmyfie0Y2MEBjvNzZPxPaMHm5sn4ntGNjBAYm2eT6ypLdhvlVUnjHUI+DWy0OJjgOwAZgOEdp546l0pyMzqN4RyrbuUfrt4mA6C8k/o+X86hGyjG+Sf0fL+dQjZQBBBBAEEEEAQQQQBCXcAVJoIVARAVtt03Ll0GLMclXM9/wiC1vtczkpIQH1nw/mFa/uHpiwfR103pLXG2EXkPNTMdhoNkJbSu9g7+hlketxpZ6GGXQQICtnaDmOL1ptRujEhaBR03uCem6IdlaGsUoBmCNXEGY14HqqTd7hDdu0QjSGmS1rMYBga3mAqCQm+EqrXaisNyZdnqd9MvE8QNvsxqHDfHqWbVwRgMsYCY+6KUqgy5c2Yu2VKYjDZQY9gMRP64SyaBWrrBBBHSGpSLI6UY4S5ExhqqLg/jpDE0T5nHSQg2sb57gPjAIlWybaHUSnCItd8dQrVJAuoCwIvDM0y7Yc+nGVNIZmaUtxGY0JEx6kVoAAKFBgMKiPJshrhO/g3eFwFAGGvEsIzOiZTNZ1JZhOaaZyMTxlY3MRkQKqCDXAc0Bs9I6OWcAalXHFdcxXUftKcMDsBwIBGZAnWdil/eS1bowMiYdqEg703NlzHOLLR+mroAcGmF66CQta0wzWpVxdORUjZW7ZZc5KcF0YdIMBA0BpcTko3BmrgynA9I1Ec42GLaMBoGzOt4oC8sEsB+kl/WTcUPrYXag1rsjY6NtwmChIrtGF7nocjtHjAToIIIAggggIulORmdRvCOVbdyj9dvEx1VpTkZnUbwjlW3co/XbxMB0F5J/R8v51CNlGN8k/o+X86hGygCCCCAIIIIAggggCCCCAIym68PMeTZ7z3JhLTFlqC29oKkYiovNcGylY1cVlgo06dOOQIkr0Jxv4yR+7AVa6LFP+XJAxrPnmg/dFQImWZqABGlgbJMpnHtVu+6LKz22XMJCMCRjryyqK5jnEKaz6gSFOYHwOobYCJZkZzi02mupRe7ex8YlrZUGqvSSfExHtduWWVlrS+eKtQMNp2CPbIjq5Dteqt7LBTWlBzfkYBeknCymwzFKdP8AtWKa3aPVECVoFpcOw0pMU7VZbx7Driz0q1Wlpta8RzLT8z3QTwr0lviHUoelTga6jmRAUdoVJdmmIUuTZl2W1TUu0w3b1deZIbm5sLKWKNWUbu0Uwam0aun/APYod0Frq1kWZVpiMWoi3nYy1KmijHFmTmwi0stgtM7lCLPLPqLRprdZuKvQKwFZuV0oktyjsF4Mw0rUkrOMsgUzxBjTyZV9r4QprqcGPPd1dv8AvGPk2NbLbFmKOLaGR2JJYpaFBFSf2yT2R9BgAQQQQBBBBARdKcjM6jeEcq27lH67eJjqrSnIzOo3hHKtu5R+u3iYDoLyT+j5fzqEbKMb5J/R8v51CNlAEEEEAQQQQBBBBAEEEEBHt9qEqW8w5IpbuGURbDZ7siWjZsKv0tV5neSe+EbosUly/vJyKegG+fcphWmrQsuW7MbqABS32QcWPdAVVs30r9KvKiS+SVVxKEgcLpHq9GwGL+3T2RCwANASSxoBTWdZ7Ip9G6ds9rYSZRNZZDMhFCFUcCo2E0p1TsiTurtySpFZlSpYAheMaVag6SAO0wFWNF0UTnq1onTZQBPqrfBIXYLoYnmw1RqJZqSeeg7P96xldBade2Mh3llWW7OHAIlsBLdABeAJILaqjnjVylooHNAU9omXrXdGSywOgtWnisLltVq0pdYHsRRX3P7jDMlavNf7UwrXYFog7mUnshyW9ZjE5UrTmYlWH8L90AqySwbbONOJLUDpmklv+msXEVWhlO+T2bjX0U/uykr72MWsBmdP2Ksx6iocKT0gUHuS70uIvNHTSUAbjrwW5yMm6CKHthdpswfmIBHgR3EKeyEy5JWhGyhG0au0eEBJggggCCCCAi6U5GZ1G8I5Vt3KP128THVWlORmdRvCOVbdyj9dvEwHQXkn9Hy/nUI2UY3yT+j5fzqEbKAIIIIAggggCCCCAIIIICttwvWiQuzfJncoQfzmJNvsEqclybLWYlalXUMpIywMRZeNrY6kkqB0uxJ/lWJUu1X63FqASKk0FQaGmZOPNAIsNikSAUlJLl6yFCrzVIEPb8hNAQx2Chp+URLXo9JhrMkS3O2tT7wIes8tJYN2VcrnRRj03a1gJcBMIlzQ2RB+deyGdIvSU5rTgnHpFICpsLVRSRnUnpY3veTTvgs6Nwy2OIAI9YYkmmqpb+KHEXCuSkV2ZDLHmqO0Q3ItIyJzr3YjwB7lgJm58He2JxLTGNdtKKD2gCLOK7QA+oTbjXprjFjAEEEEAQQQQBBBBARdKcjM6jeEcq27lH67eJjqrSnIzOo3hHKtu5R+u3iYDoLyT+j5fzqEbKMb5J/R8v51CNlAEEEEAQQQQBBBBAER7dbUlLemNQZDWSdQAGJPMIkRlrIn0m0zJjYolVQasCy4dN2p7siahYbn52+NOmUoGYAVzAUUocTFjZbKJSFU2s2J1sSx95iDucxRztmP4xbQFO6Ws+sg6FHiT8IsLFLmBfrHvNzAADuzh1pyjNlHSRCPpafbU9Br4QDjSwSDTEa9ffFZuonBLM5NacEUGZqwF0HUTl2xO+lr+12Ix+EUm7J6yEIqLs6W9CCCQrVOFKkDAnmEBMsGhVAUzQJjgDPFV5lGum01MT5lkRhQqOwUI6DCpU4FQ2QIrjgccYcvCAh6NYi+hzRqA7QVDDxp2RNiDYh9dOOrgDuBr8InQBBBBAEEEEAQQQQEXSnIzOo3hHKtu5R+u3iY6q0pyMzqN4RyrbuUfrt4mA6C8k/o+X86hGyjG+Sf0fL+dQjZQBBBBAEEEEAQQQQFfpq371LwF52IVF2k7dgGMV+h7IssVutMOTOBwQRXBFrWgxy7yYY08DMny0JCrW8xOGClbo6KhunEbYsRpWVL4CXphGpRXmwyFOYQDWhgTJCptJbh3TU5igBI90TfobHPe+1Wc95aK+dOmzGDJZirfbLXT2gjGJaJajxmkoP2VZj7zSAkLYz94R1VQeKmPRYtsyaf3qfygQj6E540+Z2XFHuWvviLMQE3Ud2OtixIHMAOMej3QFikhRrbtdj4mKiyI05nNSovGrDFqAm6qk8UUAJ6dUS5ejFPHLt1mIHYoNO+FSrKZCne8UqWK0AOOJIIHuMBLkWZU4qge895xhU4i6a5UMeo4IBGRFREXSs4LKdj6qk9JOCjvp7oCFuSa9ZlY4liWJOJJJrmeakXMUu4+Xdsksc3gAvwi6gCCCCAIIIIAggggIulORmdRvCOVbdyj9dvEx1VpTkZnUbwjlW3co/XbxMB0F5J/R8v51CNlGN8k/o+X86hGygCCCCAIIIbtE4IpY5CAcgiocTplTcuC7RQTiCfWNGGOVBqx2xISTOoKzNWYAFec4GAqms2+2gq5JDVdgMBclsyBTrNSRzcbCL+TIRBRVVRsUAD3RntM2R5Dy7UrOwQlZqggVltUk40GDcI158oNKboZCKXmXwQRRaqWNSKXVrjn6tYC/e1KMsejLvyiJadJ3VvcFV2scOzn5qYxkLRuimTSFWWJYbiq5Lu2xmReEdt2uA1ZRY6P0K0xi9qcXdUsstSNVaYIDrAx2nOoB0u07hsswWapGAKzJlATeUDEy8DxSSY1dluXFMu7cIBW7ShFMKU1QxPmSWW4zpdypeApTKmOFIzd+ZYyTJKzZJNbl4UFcSVNeD0ZbNQAbCCKaw7ppEwDhXG1q+BHfn2RZi1JSt9adYQDdmcKrgmgRjjqA4/gYxmlNMtapolyVrKltW8TS/MxAalD9Wm00vNSnFrC90lpE2Y8vfaS7wJCVJYgAUrrGByGznh/RdmmBQtnklV+03AB99498BIscmaiLLDFVVQAN8N7DbwK/Dnh3eJ5/TsOYPU/wDTPxidZtCn9LMLfsqLq/mYtJMlVFFAEBSy7Davv2HSy+G8w+tltQ/TA9N0+EoRbwQFTOkz7jX5wUUxKrjTXQ1wJyrTXDW553Uuky6KgTJaqahUbCgbXiCeasLn2nfZhAP1cuvQz0NexfGK5JglOD9gmYv91Mak5ee4aOOaggNTBADBARdKcjM6jeEcq27lH67eJjqrSnIzOo3hHKtu5R+u3iYDoLyT+j5fzqEbKMb5J/R8v51CNlAEEEeEwCZswKKmIlnQzCJj8UYourrHadkUlpWa01piS2MrXwlRmACj1qhlF0kYrmdUKs86fMBYrdXDjM9RgGNQCwwqB01gNOTDL2pBm6jpYfnFAujmbEgDpVVOJoPUJ8IkfQSga89SAtACwF52uqMGx7hnAWky0owoHUnViCO2kUemNCSGSUpRcZqLweDhevECmQwyiQLMgvksGoypU3SATS9q1AjM6jCrUDSTRVqJxGHBBu3gDzVwgJlk0LIliiS1WudMz0nXCphkoaG4DsoC3dnCnsrPx3NPspwR2njHvEOSLNLljgqqjWdvSdcA0zZXZJPYq+44x4DJJoyKCdToBXoqKN2Vhb6SlDAzErzGvhDpZHFOCynVgQeyAgz9z9mc1MlAdqi6e9aRnd1GjCs2SkgUvBi3CoODTEnWeEI1RlNL4lWX7BOIH7DHwOHRFTpyaGmWdgcPrFO0EqpoRqOEBH3OaPEuUrGSzzCWLHggXixrQE9HdF2bXN/V29tPziNZWG8y6g0MxqjGuBmMcsTlDyMBvpWtOCgrXNgDkcfXXugFC2Tf1c+2se/TJn3Dd4hFkmIu+soIVQK1DA4KWODY5EQxZJC75LBQ3hLYsSDQt9WDSufGMBL+nNrlP3E/CKDdDpmbLeWqCYDNdZYBQ8FTg7AUreFQQa66EROaaN6dirF2L0a6aCrFU4WWV3KHNMKPpFjWg5V25wFkzPiVgI1lnKiBQrKAKYg7OeETmV1N0i+l1lrtAN5TzEPQ9MT7Xa5gLXXoAJjUKg8mF7c2h6VevsSyG6QCblCbwUnG9sp3QELQ2lkvpZheLFL68yYgBtlCCvdti+jLWbRm+W6dNDUEp0AAqDiizHFQeKSwJFDXGNTARdKcjM6jeEcq27lH67eJjqrSnIzOo3hHKtu5R+u3iYDoLyT+j5fzqEbKMb5J/R8v51CNlAEeEVwMewQEPS0ykpuei9jEKe4EmGLJLcSExCsxvsSKgXiXNRUcwzg0jJE5xKZmVQKkLSrVVwQSRgAKHDWRDNospMy5fULSpvAucTRQL7FamjerqgPbXaEL4tUAqDdJBNFY4EHaw16oJloBU0VuUVqGmSXSDUE4VXpj1bPLyJYACtUJS9UtSu9U1CEoktxJVpYYEb7QreoSAFrWv2szsgPGtK3Vcb2BvhZquAuKsoFaY4UPZDjzlcySpQjfKcE1AwhSzBfCheCWdqCgAEu7LxGyp90MSallY5vOvdA3sFR7NO2As9IzbkqY32UJ16hzYxlZVhmuVO+XgR+lo5rhqphmML3blGi3QH+zTedCvtcH4xWWQkugU0xIqRXHAnDDHA9GzOAkStGTsOGq9AHga+PTWH1kOjIGYPeegal0gBWalBhTAZUh6dLe8o318TjQIOf7PMY8mCk2Ut5jiSa0+ywGQ6YCfFDuiQb5ZyBiXYHnG9sT7gYvopt0SVMk5Ucn+Ej31p2wDWirWm9JUmqvMOA2s4r76wt56XWF+YC0xXvXQSLtzDi09XZBoym9gVNN8pgxHHAfV1qRJc0Z7rMQEHrseE5IGvClPfAQxapVyapnTCZlcWl4rVAmF1ANWsQ9Z7bLDXjaLxulReUClSCcgK5CJ0hKMwDMeCM2JzJ29EJEqkxVLMaqxoSCMCo2ftQEFJTGUqLPlMAU9Qg8FlJ9fmMN2yYPpkkuwokmY5OQFSqbeeJoVd7aYQDS+RwVpQE01bAIiaTs0sPJ+ql32ZVJuitAVZhllgYBkWjjYKxInAXJiE/WMCMGK6gImS2Jv8B1vNLAqBsQHEE88R5wUhqSpbKAxABZMmuKKAEGprC5ElVe4EZDWmBW7WlcbtDsgDQQ/tNv/v5f/tpH+8XcZzQc6lvt0sn7lx2ylVvBY0cBF0pyMzqN4RyrbuUfrt4mOqtKcjM6jeEcq27lH67eJgOgvJP6Pl/OoRsoxvko9HS/nUInPpq25rYFddTLaV8GQEQGkgjNrpy2/wDhrf46flHraWt5Bpo8A0wJtMvDsuwFhYyDMeYcsaHmrc/+OvbCJTqZjzN7ZzWi8ClAuGDPQYmpzjIWKzabKBW3qWMqB0DAU+0qMR088TDuYtrnhzZYGss7TG9yJAX19kUrelJWWq1eZiCFoeCM8TtjxLVKBWlqlghFSiXCeDnSt7XzRXWbcWQavaZh5hVR/NE206CVEJvzmoMFWpJ2bTAPWcSyFG+THYBgSgYVvNeNSqjM02ZRIMk3kal1VcsS71PEKbTzZmIOjZKyUoHtGZLUksReOdKyiaRC0npmUzrL3yY2BZ0ZAtQMAtCgNSe4AnZAWOl9JSpklgkwHhLiKkcFg5ANKE0Uw1ZZ6BpTXgqBSQWN0HClcdZLE9FIqfoNpn4j6mWcgFR2phhdDEJlznLoif8A0awx+urtDuNQGAWUQMhgIC3NulF6ibLNCvrrsYbeeFO6mahDKcQMCDksz84qBZ2rx5w236sPFD7oJEyc1CkqYFzWYd6NajMI1GFQdZgNKTFdplKhddDUdNRQ98RJrpIF95c1nOAvFWZmxIAoxVdeOQFYqrY8ycWZ3uiXwgqngqBQUJwvMTUXjSmBAGsLbRqhwyjINKY1yNVUn3Q/MkUv0l0X6rBQCDdclqAc3NFBoaVaZaktvy3qUCpK4N2oA4Qyu011ielum/bmnmpIB/mbwgLOUEVXZEuLwcN7KZZ4XRXPMQixzpRnKJbg0luSL5YjhS/tGoERDbZoz+kDpSUR/KPGFyra7ZTAetILH+B4B6zyqWYC8WvXAamtLzKCBsGJg0sP7RZdgd6+waQgOo4ySsNe9Onipj2126WxlgPL3wGqrf2EA40wzGqAaR0CirqOClammKzL7DxiRJmKzsysGG/jEEEU3lRq54lCdN+6Q9E0n/shtmcGos61zJDqD4YwFFY+DpidseR/LvNPjGtjE28Wn6eHlSrrmUc2Q4VQHWIsQdIHYP8AD/P4wF3pTkZnUbwjlW3co/XbxMdEy7fP+slTzUmW5yUEXUBpRaj1ga1jna3co/XbxMB0B5LD/wANToPhF7uTe9ZJTH1gT3sYo/JUP+HJ2+Ai33EGtgs/92PEwF5FBuh3TCyuqb2XJW+TW6AtbuBoamurDpi/j5f5Sd1MrfDIEqZflDGcLoVA5IZSGBLDgg5ZhSMoD6bJmBlDDIisLjA6K3fS0eVJmrLSUUAExXZgDQBQQUGZqMDWurXF7N0nap//ACklUQ/prRUdqShwn7SogNAzUFTgBGetW6xCxl2WW9qmg0pLpvan9uaeCvjHkjcmrcK2Tplrb7Lm7JHMJK8EjrXo0EmSqKFRQqjIKAAOgCAobNYLZNIa0TllL91JxPQ0w/AdsXkizqgooh2CAZmWSW2aIelQfhDZsUoY3FXo4PhEqM1pG2TLTM3iQbqZvM2DLDnOQ+aBId1ms0mUXyIdt8eig4UAvZxOkSJyCgdZgpkwuH2lBH8MPaPsSSUCIKAd5Osk6yYkwGb09NmM8ob04pUk4FNRNXrRRRWGNONDmhNFHCZMNRgyjVWlL1DieYnHHIRoIIAjxlBzFY9ggGGsifZAO0AA98Bsi/tdrE+MPwQEM6PWtQaHoAPeADEe06BkzGDTFvMuRJJPRiThFpBAUzbmLPWoVgf2WK+ESZWhpaig3ztmP+cWEEBFl6Olhg4BvAUBLMcDjTPGJUEEBjba5+nT1IwElmGP2pUsZfumOfbdyj9dvEx980o1NKTRqNir2/Wj4CPgdu5R+u3iYDoLyT+jpfzqEWe4Q/2GSNl4dzsIrfJP6Pl/OoRXbn7Hap1mVEbepSzZi1DC8wvvUnZQ4DA5ZawG20jpSVIFZjhdgzY9C5mPhWkZEyZbLT9UJV5i96YlXKs70IDZChpUnVSPtOiNzkqQb1L8w5u+LV21Yk15ySYx/lHW5PFAAJsrGtaFpd6l6mfHBp+yICg3P7lZc1LiFDNCsodyx4V5rsxD6pAMsYDH3x9klLQAZ0AHzWPnaKbLapEtit4PxgKB0mgPX91pTL2iPo8AQQQQBBBFRpK1s7GRJqGp9Y4wuVyRT9438I4R1Ag3pO2Ga28SttHauGGa1GNBrPYMcrLR9iWUl1eknadv5DUKCEaMsCyUoAK6z8BzRMgCCCCAIIIIAggggCCCCAIIIIAggggCCCCAx2mZP9vaZ/5cp/BOY/COfLdyj9dvEx0Vpdq2h+YeMib+Uc627lH67eJgOg/JP6Pl/OoRY7iBSzsNk+eP/VaK7yT+j5fzqETNwjjepy6xarQac2+tAaWMd5ULEWsjTF40sGn7wpQc5NI2DMAKk0AjOadVrbJm2dKJJZGV5zji4ZouGIzqSKUgM35SrMa6OnqaHfZctjtV6d9OEY+kRlLLIFoMqRVnkWe6xd8WmOnFrXLHGmfRGrgCCPCYg6X0jvSVUBpjEJLWvGY5dgxJ5hAM6Z0iVKypVDPmYLruDW7DYB3mg1xJ0ZYBJQKCScyxzYnFmJ2k5/lSI+h9GCUWmO1+c/HbZ+yuxRFpAEEBhBmqM2HeIBcEMm1J9tfaH5wj6fK+9l+2v5wEmCGfpSUrfSm28Pzhv+kZP3sv2h+cBKgiIdJyfvU9oR5/Ssn71O+AmQRC/pWT94vfCG0xJH6VO8wFhBFWdOSfvZXtH8o8GnZX3kr2z/lgLWCK1dMSz68r/EP+WHF0kp1y/wDEH5QE6CIq2yupex1h1JpPq+8fnAZLSD1ttoXYiHvkWgRz7buUfrt4mPvluBGkbSaG6bPLxpgGuWjCu2kfA7dyj9dvEwH0/cZ5RrPY7KkllZmGdAaeEMSt3UlXLpaJ61mTGuhEuhZjXyoqta8XGursgggJE7yiymFDaLRTXRVFeatIRO3eWd1uNOtN3YLopTKnBgggE2fdvY0W6r2gKNVE+MuHDu7sf2p/sy/9KCCA8/rzY/tT+6X/AKcM/wBcLBvm+Ezy126KhOCK1NPq8yczzCCCAWd2dg1icekS/wDTj0bstHfdzPZT/TjyCA9/rno7VLmjooPBY9G7ixDim0DoZoIIB5PKJZxlNtPfXxEKbyjWY5zLSfZ/yQQQDZ3e2I5m0HtH+SD+vdh2Wj2v/rBBAejd3YPsTj0sfyhQ3e6P+6c9NT8IIID3+v2jv1evStfhDieUXR4ys49gflBBAODylWD9X/hj3zlaP/Vz3GCCAQfKNo79WPcYSfKFo39WPcfyjyCA8PlB0dqkzB0Ej4QnzgWD7NoHRMePYIBC7vdHi+VlTL7ZuzMzVCsoz2BjHyq1zAXcjIsSO0mCCA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0" y="-1685538"/>
            <a:ext cx="35242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49202"/>
            <a:ext cx="8731014" cy="490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61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260648"/>
            <a:ext cx="2088232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7" descr="IU_LOGO_global_rgb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536" y="186125"/>
            <a:ext cx="1854200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348880" y="186125"/>
            <a:ext cx="6795120" cy="1143000"/>
          </a:xfrm>
        </p:spPr>
        <p:txBody>
          <a:bodyPr/>
          <a:lstStyle/>
          <a:p>
            <a:pPr marL="0" indent="0" algn="l"/>
            <a:r>
              <a:rPr lang="en-GB" altLang="en-US" sz="2800" dirty="0" smtClean="0">
                <a:ea typeface="ＭＳ Ｐゴシック" pitchFamily="34" charset="-128"/>
              </a:rPr>
              <a:t>Shared space</a:t>
            </a:r>
            <a:endParaRPr lang="en-GB" altLang="en-US" sz="2800" dirty="0">
              <a:ea typeface="ＭＳ Ｐゴシック" pitchFamily="34" charset="-128"/>
            </a:endParaRPr>
          </a:p>
        </p:txBody>
      </p:sp>
      <p:sp>
        <p:nvSpPr>
          <p:cNvPr id="2" name="AutoShape 2" descr="Image result for academic ivory tower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Image result for academic ivory tower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Image result for academic ivory tower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data:image/jpeg;base64,/9j/4AAQSkZJRgABAQAAAQABAAD/2wCEAAkGBxQTEhUUExMVFhQXFhoXGBgXFxkZFxgcFxkXFhcaGRgaHCggGBwlHhkVJDEhJikrLi4uGx8zODMsNygtLisBCgoKBQUFDgUFDisZExkrKysrKysrKysrKysrKysrKysrKysrKysrKysrKysrKysrKysrKysrKysrKysrKysrK//AABEIAOcA2gMBIgACEQEDEQH/xAAcAAABBQEBAQAAAAAAAAAAAAAAAgMEBQYIAQf/xABREAACAAMEAwsIBgYIBAcAAAABAgADEQQSITEFQVEGEyIyM2FxcoGRsQcXNUKSocHwFCNSU2PRQ1RigqKyFRYkc5PS0+ElNLPCVWSjtMPi8f/EABQBAQAAAAAAAAAAAAAAAAAAAAD/xAAUEQEAAAAAAAAAAAAAAAAAAAAA/9oADAMBAAIRAxEAPwC+3B7kJFqscubMv3zgSGOMaHzc2T8T2jHnkn9Hy/nUI2UBjvNzZPxPaMHm5sn4ntGNjBAY7zc2T8T2jB5ubJ+J7RjYwQGO83Nk/E9owebmyfie0Y2MEBjvNzZPxPaMHm5sn4ntGNjBAY7zc2T8T2jB5ubJ+J7RjYwQGO83Nk/E9owebmyfie0Y2MRLTpOSnHmoDsqCe4YwGZ83Nk/E9owebmyfie0Ys23VSiaSkmTT+wpI7dY7oUlutkziWdJQ2zX/AO1ce+kBVebmyfie0YS/k8sYzZxqxenxi9XR9oblLSQNkpAv8TVMeWvQalKKbzfikurczDV0jEe6ApR5ObJtme0YPNzZPxPaMTLBpbeDvcwNcGBLceSdjn10wwmd+sjSKwIBBqDiCMjAY/zc2T8T2jB5ubJ+J7RjYwQGO83Nk/E9owebmyfie0Y2MEBjvNzZPxPaMHm5sn4ntGNjBAYm2eT6ypLdhvlVUnjHUI+DWy0OJjgOwAZgOEdp546l0pyMzqN4RyrbuUfrt4mA6C8k/o+X86hGyjG+Sf0fL+dQjZQBBBBAEEEEAQQQQBCXcAVJoIVARAVtt03Ll0GLMclXM9/wiC1vtczkpIQH1nw/mFa/uHpiwfR103pLXG2EXkPNTMdhoNkJbSu9g7+hlketxpZ6GGXQQICtnaDmOL1ptRujEhaBR03uCem6IdlaGsUoBmCNXEGY14HqqTd7hDdu0QjSGmS1rMYBga3mAqCQm+EqrXaisNyZdnqd9MvE8QNvsxqHDfHqWbVwRgMsYCY+6KUqgy5c2Yu2VKYjDZQY9gMRP64SyaBWrrBBBHSGpSLI6UY4S5ExhqqLg/jpDE0T5nHSQg2sb57gPjAIlWybaHUSnCItd8dQrVJAuoCwIvDM0y7Yc+nGVNIZmaUtxGY0JEx6kVoAAKFBgMKiPJshrhO/g3eFwFAGGvEsIzOiZTNZ1JZhOaaZyMTxlY3MRkQKqCDXAc0Bs9I6OWcAalXHFdcxXUftKcMDsBwIBGZAnWdil/eS1bowMiYdqEg703NlzHOLLR+mroAcGmF66CQta0wzWpVxdORUjZW7ZZc5KcF0YdIMBA0BpcTko3BmrgynA9I1Ec42GLaMBoGzOt4oC8sEsB+kl/WTcUPrYXag1rsjY6NtwmChIrtGF7nocjtHjAToIIIAggggIulORmdRvCOVbdyj9dvEx1VpTkZnUbwjlW3co/XbxMB0F5J/R8v51CNlGN8k/o+X86hGygCCCCAIIIIAggggCCCCAIym68PMeTZ7z3JhLTFlqC29oKkYiovNcGylY1cVlgo06dOOQIkr0Jxv4yR+7AVa6LFP+XJAxrPnmg/dFQImWZqABGlgbJMpnHtVu+6LKz22XMJCMCRjryyqK5jnEKaz6gSFOYHwOobYCJZkZzi02mupRe7ex8YlrZUGqvSSfExHtduWWVlrS+eKtQMNp2CPbIjq5Dteqt7LBTWlBzfkYBeknCymwzFKdP8AtWKa3aPVECVoFpcOw0pMU7VZbx7Driz0q1Wlpta8RzLT8z3QTwr0lviHUoelTga6jmRAUdoVJdmmIUuTZl2W1TUu0w3b1deZIbm5sLKWKNWUbu0Uwam0aun/APYod0Frq1kWZVpiMWoi3nYy1KmijHFmTmwi0stgtM7lCLPLPqLRprdZuKvQKwFZuV0oktyjsF4Mw0rUkrOMsgUzxBjTyZV9r4QprqcGPPd1dv8AvGPk2NbLbFmKOLaGR2JJYpaFBFSf2yT2R9BgAQQQQBBBBARdKcjM6jeEcq27lH67eJjqrSnIzOo3hHKtu5R+u3iYDoLyT+j5fzqEbKMb5J/R8v51CNlAEEEEAQQQQBBBBAEEEEBHt9qEqW8w5IpbuGURbDZ7siWjZsKv0tV5neSe+EbosUly/vJyKegG+fcphWmrQsuW7MbqABS32QcWPdAVVs30r9KvKiS+SVVxKEgcLpHq9GwGL+3T2RCwANASSxoBTWdZ7Ip9G6ds9rYSZRNZZDMhFCFUcCo2E0p1TsiTurtySpFZlSpYAheMaVag6SAO0wFWNF0UTnq1onTZQBPqrfBIXYLoYnmw1RqJZqSeeg7P96xldBade2Mh3llWW7OHAIlsBLdABeAJILaqjnjVylooHNAU9omXrXdGSywOgtWnisLltVq0pdYHsRRX3P7jDMlavNf7UwrXYFog7mUnshyW9ZjE5UrTmYlWH8L90AqySwbbONOJLUDpmklv+msXEVWhlO+T2bjX0U/uykr72MWsBmdP2Ksx6iocKT0gUHuS70uIvNHTSUAbjrwW5yMm6CKHthdpswfmIBHgR3EKeyEy5JWhGyhG0au0eEBJggggCCCCAi6U5GZ1G8I5Vt3KP128THVWlORmdRvCOVbdyj9dvEwHQXkn9Hy/nUI2UY3yT+j5fzqEbKAIIIIAggggCCCCAIIIICttwvWiQuzfJncoQfzmJNvsEqclybLWYlalXUMpIywMRZeNrY6kkqB0uxJ/lWJUu1X63FqASKk0FQaGmZOPNAIsNikSAUlJLl6yFCrzVIEPb8hNAQx2Chp+URLXo9JhrMkS3O2tT7wIes8tJYN2VcrnRRj03a1gJcBMIlzQ2RB+deyGdIvSU5rTgnHpFICpsLVRSRnUnpY3veTTvgs6Nwy2OIAI9YYkmmqpb+KHEXCuSkV2ZDLHmqO0Q3ItIyJzr3YjwB7lgJm58He2JxLTGNdtKKD2gCLOK7QA+oTbjXprjFjAEEEEAQQQQBBBBARdKcjM6jeEcq27lH67eJjqrSnIzOo3hHKtu5R+u3iYDoLyT+j5fzqEbKMb5J/R8v51CNlAEEEEAQQQQBBBBAER7dbUlLemNQZDWSdQAGJPMIkRlrIn0m0zJjYolVQasCy4dN2p7siahYbn52+NOmUoGYAVzAUUocTFjZbKJSFU2s2J1sSx95iDucxRztmP4xbQFO6Ws+sg6FHiT8IsLFLmBfrHvNzAADuzh1pyjNlHSRCPpafbU9Br4QDjSwSDTEa9ffFZuonBLM5NacEUGZqwF0HUTl2xO+lr+12Ix+EUm7J6yEIqLs6W9CCCQrVOFKkDAnmEBMsGhVAUzQJjgDPFV5lGum01MT5lkRhQqOwUI6DCpU4FQ2QIrjgccYcvCAh6NYi+hzRqA7QVDDxp2RNiDYh9dOOrgDuBr8InQBBBBAEEEEAQQQQEXSnIzOo3hHKtu5R+u3iY6q0pyMzqN4RyrbuUfrt4mA6C8k/o+X86hGyjG+Sf0fL+dQjZQBBBBAEEEEAQQQQFfpq371LwF52IVF2k7dgGMV+h7IssVutMOTOBwQRXBFrWgxy7yYY08DMny0JCrW8xOGClbo6KhunEbYsRpWVL4CXphGpRXmwyFOYQDWhgTJCptJbh3TU5igBI90TfobHPe+1Wc95aK+dOmzGDJZirfbLXT2gjGJaJajxmkoP2VZj7zSAkLYz94R1VQeKmPRYtsyaf3qfygQj6E540+Z2XFHuWvviLMQE3Ud2OtixIHMAOMej3QFikhRrbtdj4mKiyI05nNSovGrDFqAm6qk8UUAJ6dUS5ejFPHLt1mIHYoNO+FSrKZCne8UqWK0AOOJIIHuMBLkWZU4qge895xhU4i6a5UMeo4IBGRFREXSs4LKdj6qk9JOCjvp7oCFuSa9ZlY4liWJOJJJrmeakXMUu4+Xdsksc3gAvwi6gCCCCAIIIIAggggIulORmdRvCOVbdyj9dvEx1VpTkZnUbwjlW3co/XbxMB0F5J/R8v51CNlGN8k/o+X86hGygCCCCAIIIbtE4IpY5CAcgiocTplTcuC7RQTiCfWNGGOVBqx2xISTOoKzNWYAFec4GAqms2+2gq5JDVdgMBclsyBTrNSRzcbCL+TIRBRVVRsUAD3RntM2R5Dy7UrOwQlZqggVltUk40GDcI158oNKboZCKXmXwQRRaqWNSKXVrjn6tYC/e1KMsejLvyiJadJ3VvcFV2scOzn5qYxkLRuimTSFWWJYbiq5Lu2xmReEdt2uA1ZRY6P0K0xi9qcXdUsstSNVaYIDrAx2nOoB0u07hsswWapGAKzJlATeUDEy8DxSSY1dluXFMu7cIBW7ShFMKU1QxPmSWW4zpdypeApTKmOFIzd+ZYyTJKzZJNbl4UFcSVNeD0ZbNQAbCCKaw7ppEwDhXG1q+BHfn2RZi1JSt9adYQDdmcKrgmgRjjqA4/gYxmlNMtapolyVrKltW8TS/MxAalD9Wm00vNSnFrC90lpE2Y8vfaS7wJCVJYgAUrrGByGznh/RdmmBQtnklV+03AB99498BIscmaiLLDFVVQAN8N7DbwK/Dnh3eJ5/TsOYPU/wDTPxidZtCn9LMLfsqLq/mYtJMlVFFAEBSy7Davv2HSy+G8w+tltQ/TA9N0+EoRbwQFTOkz7jX5wUUxKrjTXQ1wJyrTXDW553Uuky6KgTJaqahUbCgbXiCeasLn2nfZhAP1cuvQz0NexfGK5JglOD9gmYv91Mak5ee4aOOaggNTBADBARdKcjM6jeEcq27lH67eJjqrSnIzOo3hHKtu5R+u3iYDoLyT+j5fzqEbKMb5J/R8v51CNlAEEEeEwCZswKKmIlnQzCJj8UYourrHadkUlpWa01piS2MrXwlRmACj1qhlF0kYrmdUKs86fMBYrdXDjM9RgGNQCwwqB01gNOTDL2pBm6jpYfnFAujmbEgDpVVOJoPUJ8IkfQSga89SAtACwF52uqMGx7hnAWky0owoHUnViCO2kUemNCSGSUpRcZqLweDhevECmQwyiQLMgvksGoypU3SATS9q1AjM6jCrUDSTRVqJxGHBBu3gDzVwgJlk0LIliiS1WudMz0nXCphkoaG4DsoC3dnCnsrPx3NPspwR2njHvEOSLNLljgqqjWdvSdcA0zZXZJPYq+44x4DJJoyKCdToBXoqKN2Vhb6SlDAzErzGvhDpZHFOCynVgQeyAgz9z9mc1MlAdqi6e9aRnd1GjCs2SkgUvBi3CoODTEnWeEI1RlNL4lWX7BOIH7DHwOHRFTpyaGmWdgcPrFO0EqpoRqOEBH3OaPEuUrGSzzCWLHggXixrQE9HdF2bXN/V29tPziNZWG8y6g0MxqjGuBmMcsTlDyMBvpWtOCgrXNgDkcfXXugFC2Tf1c+2se/TJn3Dd4hFkmIu+soIVQK1DA4KWODY5EQxZJC75LBQ3hLYsSDQt9WDSufGMBL+nNrlP3E/CKDdDpmbLeWqCYDNdZYBQ8FTg7AUreFQQa66EROaaN6dirF2L0a6aCrFU4WWV3KHNMKPpFjWg5V25wFkzPiVgI1lnKiBQrKAKYg7OeETmV1N0i+l1lrtAN5TzEPQ9MT7Xa5gLXXoAJjUKg8mF7c2h6VevsSyG6QCblCbwUnG9sp3QELQ2lkvpZheLFL68yYgBtlCCvdti+jLWbRm+W6dNDUEp0AAqDiizHFQeKSwJFDXGNTARdKcjM6jeEcq27lH67eJjqrSnIzOo3hHKtu5R+u3iYDoLyT+j5fzqEbKMb5J/R8v51CNlAEeEVwMewQEPS0ykpuei9jEKe4EmGLJLcSExCsxvsSKgXiXNRUcwzg0jJE5xKZmVQKkLSrVVwQSRgAKHDWRDNospMy5fULSpvAucTRQL7FamjerqgPbXaEL4tUAqDdJBNFY4EHaw16oJloBU0VuUVqGmSXSDUE4VXpj1bPLyJYACtUJS9UtSu9U1CEoktxJVpYYEb7QreoSAFrWv2szsgPGtK3Vcb2BvhZquAuKsoFaY4UPZDjzlcySpQjfKcE1AwhSzBfCheCWdqCgAEu7LxGyp90MSallY5vOvdA3sFR7NO2As9IzbkqY32UJ16hzYxlZVhmuVO+XgR+lo5rhqphmML3blGi3QH+zTedCvtcH4xWWQkugU0xIqRXHAnDDHA9GzOAkStGTsOGq9AHga+PTWH1kOjIGYPeegal0gBWalBhTAZUh6dLe8o318TjQIOf7PMY8mCk2Ut5jiSa0+ywGQ6YCfFDuiQb5ZyBiXYHnG9sT7gYvopt0SVMk5Ucn+Ej31p2wDWirWm9JUmqvMOA2s4r76wt56XWF+YC0xXvXQSLtzDi09XZBoym9gVNN8pgxHHAfV1qRJc0Z7rMQEHrseE5IGvClPfAQxapVyapnTCZlcWl4rVAmF1ANWsQ9Z7bLDXjaLxulReUClSCcgK5CJ0hKMwDMeCM2JzJ29EJEqkxVLMaqxoSCMCo2ftQEFJTGUqLPlMAU9Qg8FlJ9fmMN2yYPpkkuwokmY5OQFSqbeeJoVd7aYQDS+RwVpQE01bAIiaTs0sPJ+ql32ZVJuitAVZhllgYBkWjjYKxInAXJiE/WMCMGK6gImS2Jv8B1vNLAqBsQHEE88R5wUhqSpbKAxABZMmuKKAEGprC5ElVe4EZDWmBW7WlcbtDsgDQQ/tNv/v5f/tpH+8XcZzQc6lvt0sn7lx2ylVvBY0cBF0pyMzqN4RyrbuUfrt4mOqtKcjM6jeEcq27lH67eJgOgvJP6Pl/OoRsoxvko9HS/nUInPpq25rYFddTLaV8GQEQGkgjNrpy2/wDhrf46flHraWt5Bpo8A0wJtMvDsuwFhYyDMeYcsaHmrc/+OvbCJTqZjzN7ZzWi8ClAuGDPQYmpzjIWKzabKBW3qWMqB0DAU+0qMR088TDuYtrnhzZYGss7TG9yJAX19kUrelJWWq1eZiCFoeCM8TtjxLVKBWlqlghFSiXCeDnSt7XzRXWbcWQavaZh5hVR/NE206CVEJvzmoMFWpJ2bTAPWcSyFG+THYBgSgYVvNeNSqjM02ZRIMk3kal1VcsS71PEKbTzZmIOjZKyUoHtGZLUksReOdKyiaRC0npmUzrL3yY2BZ0ZAtQMAtCgNSe4AnZAWOl9JSpklgkwHhLiKkcFg5ANKE0Uw1ZZ6BpTXgqBSQWN0HClcdZLE9FIqfoNpn4j6mWcgFR2phhdDEJlznLoif8A0awx+urtDuNQGAWUQMhgIC3NulF6ibLNCvrrsYbeeFO6mahDKcQMCDksz84qBZ2rx5w236sPFD7oJEyc1CkqYFzWYd6NajMI1GFQdZgNKTFdplKhddDUdNRQ98RJrpIF95c1nOAvFWZmxIAoxVdeOQFYqrY8ycWZ3uiXwgqngqBQUJwvMTUXjSmBAGsLbRqhwyjINKY1yNVUn3Q/MkUv0l0X6rBQCDdclqAc3NFBoaVaZaktvy3qUCpK4N2oA4Qyu011ielum/bmnmpIB/mbwgLOUEVXZEuLwcN7KZZ4XRXPMQixzpRnKJbg0luSL5YjhS/tGoERDbZoz+kDpSUR/KPGFyra7ZTAetILH+B4B6zyqWYC8WvXAamtLzKCBsGJg0sP7RZdgd6+waQgOo4ySsNe9Onipj2126WxlgPL3wGqrf2EA40wzGqAaR0CirqOClammKzL7DxiRJmKzsysGG/jEEEU3lRq54lCdN+6Q9E0n/shtmcGos61zJDqD4YwFFY+DpidseR/LvNPjGtjE28Wn6eHlSrrmUc2Q4VQHWIsQdIHYP8AD/P4wF3pTkZnUbwjlW3co/XbxMdEy7fP+slTzUmW5yUEXUBpRaj1ga1jna3co/XbxMB0B5LD/wANToPhF7uTe9ZJTH1gT3sYo/JUP+HJ2+Ai33EGtgs/92PEwF5FBuh3TCyuqb2XJW+TW6AtbuBoamurDpi/j5f5Sd1MrfDIEqZflDGcLoVA5IZSGBLDgg5ZhSMoD6bJmBlDDIisLjA6K3fS0eVJmrLSUUAExXZgDQBQQUGZqMDWurXF7N0nap//ACklUQ/prRUdqShwn7SogNAzUFTgBGetW6xCxl2WW9qmg0pLpvan9uaeCvjHkjcmrcK2Tplrb7Lm7JHMJK8EjrXo0EmSqKFRQqjIKAAOgCAobNYLZNIa0TllL91JxPQ0w/AdsXkizqgooh2CAZmWSW2aIelQfhDZsUoY3FXo4PhEqM1pG2TLTM3iQbqZvM2DLDnOQ+aBId1ms0mUXyIdt8eig4UAvZxOkSJyCgdZgpkwuH2lBH8MPaPsSSUCIKAd5Osk6yYkwGb09NmM8ob04pUk4FNRNXrRRRWGNONDmhNFHCZMNRgyjVWlL1DieYnHHIRoIIAjxlBzFY9ggGGsifZAO0AA98Bsi/tdrE+MPwQEM6PWtQaHoAPeADEe06BkzGDTFvMuRJJPRiThFpBAUzbmLPWoVgf2WK+ESZWhpaig3ztmP+cWEEBFl6Olhg4BvAUBLMcDjTPGJUEEBjba5+nT1IwElmGP2pUsZfumOfbdyj9dvEx980o1NKTRqNir2/Wj4CPgdu5R+u3iYDoLyT+jpfzqEWe4Q/2GSNl4dzsIrfJP6Pl/OoRXbn7Hap1mVEbepSzZi1DC8wvvUnZQ4DA5ZawG20jpSVIFZjhdgzY9C5mPhWkZEyZbLT9UJV5i96YlXKs70IDZChpUnVSPtOiNzkqQb1L8w5u+LV21Yk15ySYx/lHW5PFAAJsrGtaFpd6l6mfHBp+yICg3P7lZc1LiFDNCsodyx4V5rsxD6pAMsYDH3x9klLQAZ0AHzWPnaKbLapEtit4PxgKB0mgPX91pTL2iPo8AQQQQBBBFRpK1s7GRJqGp9Y4wuVyRT9438I4R1Ag3pO2Ga28SttHauGGa1GNBrPYMcrLR9iWUl1eknadv5DUKCEaMsCyUoAK6z8BzRMgCCCCAIIIIAggggCCCCAIIIIAggggCCCCAx2mZP9vaZ/5cp/BOY/COfLdyj9dvEx0Vpdq2h+YeMib+Uc627lH67eJgOg/JP6Pl/OoRY7iBSzsNk+eP/VaK7yT+j5fzqETNwjjepy6xarQac2+tAaWMd5ULEWsjTF40sGn7wpQc5NI2DMAKk0AjOadVrbJm2dKJJZGV5zji4ZouGIzqSKUgM35SrMa6OnqaHfZctjtV6d9OEY+kRlLLIFoMqRVnkWe6xd8WmOnFrXLHGmfRGrgCCPCYg6X0jvSVUBpjEJLWvGY5dgxJ5hAM6Z0iVKypVDPmYLruDW7DYB3mg1xJ0ZYBJQKCScyxzYnFmJ2k5/lSI+h9GCUWmO1+c/HbZ+yuxRFpAEEBhBmqM2HeIBcEMm1J9tfaH5wj6fK+9l+2v5wEmCGfpSUrfSm28Pzhv+kZP3sv2h+cBKgiIdJyfvU9oR5/Ssn71O+AmQRC/pWT94vfCG0xJH6VO8wFhBFWdOSfvZXtH8o8GnZX3kr2z/lgLWCK1dMSz68r/EP+WHF0kp1y/wDEH5QE6CIq2yupex1h1JpPq+8fnAZLSD1ttoXYiHvkWgRz7buUfrt4mPvluBGkbSaG6bPLxpgGuWjCu2kfA7dyj9dvEwH0/cZ5RrPY7KkllZmGdAaeEMSt3UlXLpaJ61mTGuhEuhZjXyoqta8XGursgggJE7yiymFDaLRTXRVFeatIRO3eWd1uNOtN3YLopTKnBgggE2fdvY0W6r2gKNVE+MuHDu7sf2p/sy/9KCCA8/rzY/tT+6X/AKcM/wBcLBvm+Ezy126KhOCK1NPq8yczzCCCAWd2dg1icekS/wDTj0bstHfdzPZT/TjyCA9/rno7VLmjooPBY9G7ixDim0DoZoIIB5PKJZxlNtPfXxEKbyjWY5zLSfZ/yQQQDZ3e2I5m0HtH+SD+vdh2Wj2v/rBBAejd3YPsTj0sfyhQ3e6P+6c9NT8IIID3+v2jv1evStfhDieUXR4ys49gflBBAODylWD9X/hj3zlaP/Vz3GCCAQfKNo79WPcYSfKFo39WPcfyjyCA8PlB0dqkzB0Ej4QnzgWD7NoHRMePYIBC7vdHi+VlTL7ZuzMzVCsoz2BjHyq1zAXcjIsSO0mCCA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0" y="-1685538"/>
            <a:ext cx="35242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8" name="Picture 2" descr="Innovation Aven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41862"/>
            <a:ext cx="27622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Image result for 3m innovation cent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8" descr="Image result for 3m innovation cent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6" name="Picture 10" descr="http://solutions.3m.co.uk/3MContentRetrievalAPI/BlobServlet?lmd=1370255012000&amp;locale=en_GB&amp;assetType=MMM_Image&amp;assetId=1361619895887&amp;blobAttribute=ImageFi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1667262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ultrascan-pr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320" y="4029462"/>
            <a:ext cx="337185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19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260648"/>
            <a:ext cx="2088232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7" descr="IU_LOGO_global_rgb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536" y="186125"/>
            <a:ext cx="1854200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348880" y="186125"/>
            <a:ext cx="6795120" cy="1143000"/>
          </a:xfrm>
        </p:spPr>
        <p:txBody>
          <a:bodyPr/>
          <a:lstStyle/>
          <a:p>
            <a:pPr marL="0" indent="0" algn="l"/>
            <a:r>
              <a:rPr lang="en-GB" altLang="en-US" sz="2800" dirty="0" smtClean="0">
                <a:ea typeface="ＭＳ Ｐゴシック" pitchFamily="34" charset="-128"/>
              </a:rPr>
              <a:t>Catapult Centres</a:t>
            </a:r>
            <a:endParaRPr lang="en-GB" altLang="en-US" sz="2800" dirty="0">
              <a:ea typeface="ＭＳ Ｐゴシック" pitchFamily="34" charset="-128"/>
            </a:endParaRPr>
          </a:p>
        </p:txBody>
      </p:sp>
      <p:sp>
        <p:nvSpPr>
          <p:cNvPr id="2" name="AutoShape 2" descr="Image result for academic ivory tower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Image result for academic ivory tower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Image result for academic ivory tower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data:image/jpeg;base64,/9j/4AAQSkZJRgABAQAAAQABAAD/2wCEAAkGBxQTEhUUExMVFhQXFhoXGBgXFxkZFxgcFxkXFhcaGRgaHCggGBwlHhkVJDEhJikrLi4uGx8zODMsNygtLisBCgoKBQUFDgUFDisZExkrKysrKysrKysrKysrKysrKysrKysrKysrKysrKysrKysrKysrKysrKysrKysrKysrK//AABEIAOcA2gMBIgACEQEDEQH/xAAcAAABBQEBAQAAAAAAAAAAAAAAAgMEBQYIAQf/xABREAACAAMEAwsIBgYIBAcAAAABAgADEQQSITEFQVEGEyIyM2FxcoGRsQcXNUKSocHwFCNSU2PRQ1RigqKyFRYkc5PS0+ElNLPCVWSjtMPi8f/EABQBAQAAAAAAAAAAAAAAAAAAAAD/xAAUEQEAAAAAAAAAAAAAAAAAAAAA/9oADAMBAAIRAxEAPwC+3B7kJFqscubMv3zgSGOMaHzc2T8T2jHnkn9Hy/nUI2UBjvNzZPxPaMHm5sn4ntGNjBAY7zc2T8T2jB5ubJ+J7RjYwQGO83Nk/E9owebmyfie0Y2MEBjvNzZPxPaMHm5sn4ntGNjBAY7zc2T8T2jB5ubJ+J7RjYwQGO83Nk/E9owebmyfie0Y2MRLTpOSnHmoDsqCe4YwGZ83Nk/E9owebmyfie0Ys23VSiaSkmTT+wpI7dY7oUlutkziWdJQ2zX/AO1ce+kBVebmyfie0YS/k8sYzZxqxenxi9XR9oblLSQNkpAv8TVMeWvQalKKbzfikurczDV0jEe6ApR5ObJtme0YPNzZPxPaMTLBpbeDvcwNcGBLceSdjn10wwmd+sjSKwIBBqDiCMjAY/zc2T8T2jB5ubJ+J7RjYwQGO83Nk/E9owebmyfie0Y2MEBjvNzZPxPaMHm5sn4ntGNjBAYm2eT6ypLdhvlVUnjHUI+DWy0OJjgOwAZgOEdp546l0pyMzqN4RyrbuUfrt4mA6C8k/o+X86hGyjG+Sf0fL+dQjZQBBBBAEEEEAQQQQBCXcAVJoIVARAVtt03Ll0GLMclXM9/wiC1vtczkpIQH1nw/mFa/uHpiwfR103pLXG2EXkPNTMdhoNkJbSu9g7+hlketxpZ6GGXQQICtnaDmOL1ptRujEhaBR03uCem6IdlaGsUoBmCNXEGY14HqqTd7hDdu0QjSGmS1rMYBga3mAqCQm+EqrXaisNyZdnqd9MvE8QNvsxqHDfHqWbVwRgMsYCY+6KUqgy5c2Yu2VKYjDZQY9gMRP64SyaBWrrBBBHSGpSLI6UY4S5ExhqqLg/jpDE0T5nHSQg2sb57gPjAIlWybaHUSnCItd8dQrVJAuoCwIvDM0y7Yc+nGVNIZmaUtxGY0JEx6kVoAAKFBgMKiPJshrhO/g3eFwFAGGvEsIzOiZTNZ1JZhOaaZyMTxlY3MRkQKqCDXAc0Bs9I6OWcAalXHFdcxXUftKcMDsBwIBGZAnWdil/eS1bowMiYdqEg703NlzHOLLR+mroAcGmF66CQta0wzWpVxdORUjZW7ZZc5KcF0YdIMBA0BpcTko3BmrgynA9I1Ec42GLaMBoGzOt4oC8sEsB+kl/WTcUPrYXag1rsjY6NtwmChIrtGF7nocjtHjAToIIIAggggIulORmdRvCOVbdyj9dvEx1VpTkZnUbwjlW3co/XbxMB0F5J/R8v51CNlGN8k/o+X86hGygCCCCAIIIIAggggCCCCAIym68PMeTZ7z3JhLTFlqC29oKkYiovNcGylY1cVlgo06dOOQIkr0Jxv4yR+7AVa6LFP+XJAxrPnmg/dFQImWZqABGlgbJMpnHtVu+6LKz22XMJCMCRjryyqK5jnEKaz6gSFOYHwOobYCJZkZzi02mupRe7ex8YlrZUGqvSSfExHtduWWVlrS+eKtQMNp2CPbIjq5Dteqt7LBTWlBzfkYBeknCymwzFKdP8AtWKa3aPVECVoFpcOw0pMU7VZbx7Driz0q1Wlpta8RzLT8z3QTwr0lviHUoelTga6jmRAUdoVJdmmIUuTZl2W1TUu0w3b1deZIbm5sLKWKNWUbu0Uwam0aun/APYod0Frq1kWZVpiMWoi3nYy1KmijHFmTmwi0stgtM7lCLPLPqLRprdZuKvQKwFZuV0oktyjsF4Mw0rUkrOMsgUzxBjTyZV9r4QprqcGPPd1dv8AvGPk2NbLbFmKOLaGR2JJYpaFBFSf2yT2R9BgAQQQQBBBBARdKcjM6jeEcq27lH67eJjqrSnIzOo3hHKtu5R+u3iYDoLyT+j5fzqEbKMb5J/R8v51CNlAEEEEAQQQQBBBBAEEEEBHt9qEqW8w5IpbuGURbDZ7siWjZsKv0tV5neSe+EbosUly/vJyKegG+fcphWmrQsuW7MbqABS32QcWPdAVVs30r9KvKiS+SVVxKEgcLpHq9GwGL+3T2RCwANASSxoBTWdZ7Ip9G6ds9rYSZRNZZDMhFCFUcCo2E0p1TsiTurtySpFZlSpYAheMaVag6SAO0wFWNF0UTnq1onTZQBPqrfBIXYLoYnmw1RqJZqSeeg7P96xldBade2Mh3llWW7OHAIlsBLdABeAJILaqjnjVylooHNAU9omXrXdGSywOgtWnisLltVq0pdYHsRRX3P7jDMlavNf7UwrXYFog7mUnshyW9ZjE5UrTmYlWH8L90AqySwbbONOJLUDpmklv+msXEVWhlO+T2bjX0U/uykr72MWsBmdP2Ksx6iocKT0gUHuS70uIvNHTSUAbjrwW5yMm6CKHthdpswfmIBHgR3EKeyEy5JWhGyhG0au0eEBJggggCCCCAi6U5GZ1G8I5Vt3KP128THVWlORmdRvCOVbdyj9dvEwHQXkn9Hy/nUI2UY3yT+j5fzqEbKAIIIIAggggCCCCAIIIICttwvWiQuzfJncoQfzmJNvsEqclybLWYlalXUMpIywMRZeNrY6kkqB0uxJ/lWJUu1X63FqASKk0FQaGmZOPNAIsNikSAUlJLl6yFCrzVIEPb8hNAQx2Chp+URLXo9JhrMkS3O2tT7wIes8tJYN2VcrnRRj03a1gJcBMIlzQ2RB+deyGdIvSU5rTgnHpFICpsLVRSRnUnpY3veTTvgs6Nwy2OIAI9YYkmmqpb+KHEXCuSkV2ZDLHmqO0Q3ItIyJzr3YjwB7lgJm58He2JxLTGNdtKKD2gCLOK7QA+oTbjXprjFjAEEEEAQQQQBBBBARdKcjM6jeEcq27lH67eJjqrSnIzOo3hHKtu5R+u3iYDoLyT+j5fzqEbKMb5J/R8v51CNlAEEEEAQQQQBBBBAER7dbUlLemNQZDWSdQAGJPMIkRlrIn0m0zJjYolVQasCy4dN2p7siahYbn52+NOmUoGYAVzAUUocTFjZbKJSFU2s2J1sSx95iDucxRztmP4xbQFO6Ws+sg6FHiT8IsLFLmBfrHvNzAADuzh1pyjNlHSRCPpafbU9Br4QDjSwSDTEa9ffFZuonBLM5NacEUGZqwF0HUTl2xO+lr+12Ix+EUm7J6yEIqLs6W9CCCQrVOFKkDAnmEBMsGhVAUzQJjgDPFV5lGum01MT5lkRhQqOwUI6DCpU4FQ2QIrjgccYcvCAh6NYi+hzRqA7QVDDxp2RNiDYh9dOOrgDuBr8InQBBBBAEEEEAQQQQEXSnIzOo3hHKtu5R+u3iY6q0pyMzqN4RyrbuUfrt4mA6C8k/o+X86hGyjG+Sf0fL+dQjZQBBBBAEEEEAQQQQFfpq371LwF52IVF2k7dgGMV+h7IssVutMOTOBwQRXBFrWgxy7yYY08DMny0JCrW8xOGClbo6KhunEbYsRpWVL4CXphGpRXmwyFOYQDWhgTJCptJbh3TU5igBI90TfobHPe+1Wc95aK+dOmzGDJZirfbLXT2gjGJaJajxmkoP2VZj7zSAkLYz94R1VQeKmPRYtsyaf3qfygQj6E540+Z2XFHuWvviLMQE3Ud2OtixIHMAOMej3QFikhRrbtdj4mKiyI05nNSovGrDFqAm6qk8UUAJ6dUS5ejFPHLt1mIHYoNO+FSrKZCne8UqWK0AOOJIIHuMBLkWZU4qge895xhU4i6a5UMeo4IBGRFREXSs4LKdj6qk9JOCjvp7oCFuSa9ZlY4liWJOJJJrmeakXMUu4+Xdsksc3gAvwi6gCCCCAIIIIAggggIulORmdRvCOVbdyj9dvEx1VpTkZnUbwjlW3co/XbxMB0F5J/R8v51CNlGN8k/o+X86hGygCCCCAIIIbtE4IpY5CAcgiocTplTcuC7RQTiCfWNGGOVBqx2xISTOoKzNWYAFec4GAqms2+2gq5JDVdgMBclsyBTrNSRzcbCL+TIRBRVVRsUAD3RntM2R5Dy7UrOwQlZqggVltUk40GDcI158oNKboZCKXmXwQRRaqWNSKXVrjn6tYC/e1KMsejLvyiJadJ3VvcFV2scOzn5qYxkLRuimTSFWWJYbiq5Lu2xmReEdt2uA1ZRY6P0K0xi9qcXdUsstSNVaYIDrAx2nOoB0u07hsswWapGAKzJlATeUDEy8DxSSY1dluXFMu7cIBW7ShFMKU1QxPmSWW4zpdypeApTKmOFIzd+ZYyTJKzZJNbl4UFcSVNeD0ZbNQAbCCKaw7ppEwDhXG1q+BHfn2RZi1JSt9adYQDdmcKrgmgRjjqA4/gYxmlNMtapolyVrKltW8TS/MxAalD9Wm00vNSnFrC90lpE2Y8vfaS7wJCVJYgAUrrGByGznh/RdmmBQtnklV+03AB99498BIscmaiLLDFVVQAN8N7DbwK/Dnh3eJ5/TsOYPU/wDTPxidZtCn9LMLfsqLq/mYtJMlVFFAEBSy7Davv2HSy+G8w+tltQ/TA9N0+EoRbwQFTOkz7jX5wUUxKrjTXQ1wJyrTXDW553Uuky6KgTJaqahUbCgbXiCeasLn2nfZhAP1cuvQz0NexfGK5JglOD9gmYv91Mak5ee4aOOaggNTBADBARdKcjM6jeEcq27lH67eJjqrSnIzOo3hHKtu5R+u3iYDoLyT+j5fzqEbKMb5J/R8v51CNlAEEEeEwCZswKKmIlnQzCJj8UYourrHadkUlpWa01piS2MrXwlRmACj1qhlF0kYrmdUKs86fMBYrdXDjM9RgGNQCwwqB01gNOTDL2pBm6jpYfnFAujmbEgDpVVOJoPUJ8IkfQSga89SAtACwF52uqMGx7hnAWky0owoHUnViCO2kUemNCSGSUpRcZqLweDhevECmQwyiQLMgvksGoypU3SATS9q1AjM6jCrUDSTRVqJxGHBBu3gDzVwgJlk0LIliiS1WudMz0nXCphkoaG4DsoC3dnCnsrPx3NPspwR2njHvEOSLNLljgqqjWdvSdcA0zZXZJPYq+44x4DJJoyKCdToBXoqKN2Vhb6SlDAzErzGvhDpZHFOCynVgQeyAgz9z9mc1MlAdqi6e9aRnd1GjCs2SkgUvBi3CoODTEnWeEI1RlNL4lWX7BOIH7DHwOHRFTpyaGmWdgcPrFO0EqpoRqOEBH3OaPEuUrGSzzCWLHggXixrQE9HdF2bXN/V29tPziNZWG8y6g0MxqjGuBmMcsTlDyMBvpWtOCgrXNgDkcfXXugFC2Tf1c+2se/TJn3Dd4hFkmIu+soIVQK1DA4KWODY5EQxZJC75LBQ3hLYsSDQt9WDSufGMBL+nNrlP3E/CKDdDpmbLeWqCYDNdZYBQ8FTg7AUreFQQa66EROaaN6dirF2L0a6aCrFU4WWV3KHNMKPpFjWg5V25wFkzPiVgI1lnKiBQrKAKYg7OeETmV1N0i+l1lrtAN5TzEPQ9MT7Xa5gLXXoAJjUKg8mF7c2h6VevsSyG6QCblCbwUnG9sp3QELQ2lkvpZheLFL68yYgBtlCCvdti+jLWbRm+W6dNDUEp0AAqDiizHFQeKSwJFDXGNTARdKcjM6jeEcq27lH67eJjqrSnIzOo3hHKtu5R+u3iYDoLyT+j5fzqEbKMb5J/R8v51CNlAEeEVwMewQEPS0ykpuei9jEKe4EmGLJLcSExCsxvsSKgXiXNRUcwzg0jJE5xKZmVQKkLSrVVwQSRgAKHDWRDNospMy5fULSpvAucTRQL7FamjerqgPbXaEL4tUAqDdJBNFY4EHaw16oJloBU0VuUVqGmSXSDUE4VXpj1bPLyJYACtUJS9UtSu9U1CEoktxJVpYYEb7QreoSAFrWv2szsgPGtK3Vcb2BvhZquAuKsoFaY4UPZDjzlcySpQjfKcE1AwhSzBfCheCWdqCgAEu7LxGyp90MSallY5vOvdA3sFR7NO2As9IzbkqY32UJ16hzYxlZVhmuVO+XgR+lo5rhqphmML3blGi3QH+zTedCvtcH4xWWQkugU0xIqRXHAnDDHA9GzOAkStGTsOGq9AHga+PTWH1kOjIGYPeegal0gBWalBhTAZUh6dLe8o318TjQIOf7PMY8mCk2Ut5jiSa0+ywGQ6YCfFDuiQb5ZyBiXYHnG9sT7gYvopt0SVMk5Ucn+Ej31p2wDWirWm9JUmqvMOA2s4r76wt56XWF+YC0xXvXQSLtzDi09XZBoym9gVNN8pgxHHAfV1qRJc0Z7rMQEHrseE5IGvClPfAQxapVyapnTCZlcWl4rVAmF1ANWsQ9Z7bLDXjaLxulReUClSCcgK5CJ0hKMwDMeCM2JzJ29EJEqkxVLMaqxoSCMCo2ftQEFJTGUqLPlMAU9Qg8FlJ9fmMN2yYPpkkuwokmY5OQFSqbeeJoVd7aYQDS+RwVpQE01bAIiaTs0sPJ+ql32ZVJuitAVZhllgYBkWjjYKxInAXJiE/WMCMGK6gImS2Jv8B1vNLAqBsQHEE88R5wUhqSpbKAxABZMmuKKAEGprC5ElVe4EZDWmBW7WlcbtDsgDQQ/tNv/v5f/tpH+8XcZzQc6lvt0sn7lx2ylVvBY0cBF0pyMzqN4RyrbuUfrt4mOqtKcjM6jeEcq27lH67eJgOgvJP6Pl/OoRsoxvko9HS/nUInPpq25rYFddTLaV8GQEQGkgjNrpy2/wDhrf46flHraWt5Bpo8A0wJtMvDsuwFhYyDMeYcsaHmrc/+OvbCJTqZjzN7ZzWi8ClAuGDPQYmpzjIWKzabKBW3qWMqB0DAU+0qMR088TDuYtrnhzZYGss7TG9yJAX19kUrelJWWq1eZiCFoeCM8TtjxLVKBWlqlghFSiXCeDnSt7XzRXWbcWQavaZh5hVR/NE206CVEJvzmoMFWpJ2bTAPWcSyFG+THYBgSgYVvNeNSqjM02ZRIMk3kal1VcsS71PEKbTzZmIOjZKyUoHtGZLUksReOdKyiaRC0npmUzrL3yY2BZ0ZAtQMAtCgNSe4AnZAWOl9JSpklgkwHhLiKkcFg5ANKE0Uw1ZZ6BpTXgqBSQWN0HClcdZLE9FIqfoNpn4j6mWcgFR2phhdDEJlznLoif8A0awx+urtDuNQGAWUQMhgIC3NulF6ibLNCvrrsYbeeFO6mahDKcQMCDksz84qBZ2rx5w236sPFD7oJEyc1CkqYFzWYd6NajMI1GFQdZgNKTFdplKhddDUdNRQ98RJrpIF95c1nOAvFWZmxIAoxVdeOQFYqrY8ycWZ3uiXwgqngqBQUJwvMTUXjSmBAGsLbRqhwyjINKY1yNVUn3Q/MkUv0l0X6rBQCDdclqAc3NFBoaVaZaktvy3qUCpK4N2oA4Qyu011ielum/bmnmpIB/mbwgLOUEVXZEuLwcN7KZZ4XRXPMQixzpRnKJbg0luSL5YjhS/tGoERDbZoz+kDpSUR/KPGFyra7ZTAetILH+B4B6zyqWYC8WvXAamtLzKCBsGJg0sP7RZdgd6+waQgOo4ySsNe9Onipj2126WxlgPL3wGqrf2EA40wzGqAaR0CirqOClammKzL7DxiRJmKzsysGG/jEEEU3lRq54lCdN+6Q9E0n/shtmcGos61zJDqD4YwFFY+DpidseR/LvNPjGtjE28Wn6eHlSrrmUc2Q4VQHWIsQdIHYP8AD/P4wF3pTkZnUbwjlW3co/XbxMdEy7fP+slTzUmW5yUEXUBpRaj1ga1jna3co/XbxMB0B5LD/wANToPhF7uTe9ZJTH1gT3sYo/JUP+HJ2+Ai33EGtgs/92PEwF5FBuh3TCyuqb2XJW+TW6AtbuBoamurDpi/j5f5Sd1MrfDIEqZflDGcLoVA5IZSGBLDgg5ZhSMoD6bJmBlDDIisLjA6K3fS0eVJmrLSUUAExXZgDQBQQUGZqMDWurXF7N0nap//ACklUQ/prRUdqShwn7SogNAzUFTgBGetW6xCxl2WW9qmg0pLpvan9uaeCvjHkjcmrcK2Tplrb7Lm7JHMJK8EjrXo0EmSqKFRQqjIKAAOgCAobNYLZNIa0TllL91JxPQ0w/AdsXkizqgooh2CAZmWSW2aIelQfhDZsUoY3FXo4PhEqM1pG2TLTM3iQbqZvM2DLDnOQ+aBId1ms0mUXyIdt8eig4UAvZxOkSJyCgdZgpkwuH2lBH8MPaPsSSUCIKAd5Osk6yYkwGb09NmM8ob04pUk4FNRNXrRRRWGNONDmhNFHCZMNRgyjVWlL1DieYnHHIRoIIAjxlBzFY9ggGGsifZAO0AA98Bsi/tdrE+MPwQEM6PWtQaHoAPeADEe06BkzGDTFvMuRJJPRiThFpBAUzbmLPWoVgf2WK+ESZWhpaig3ztmP+cWEEBFl6Olhg4BvAUBLMcDjTPGJUEEBjba5+nT1IwElmGP2pUsZfumOfbdyj9dvEx980o1NKTRqNir2/Wj4CPgdu5R+u3iYDoLyT+jpfzqEWe4Q/2GSNl4dzsIrfJP6Pl/OoRXbn7Hap1mVEbepSzZi1DC8wvvUnZQ4DA5ZawG20jpSVIFZjhdgzY9C5mPhWkZEyZbLT9UJV5i96YlXKs70IDZChpUnVSPtOiNzkqQb1L8w5u+LV21Yk15ySYx/lHW5PFAAJsrGtaFpd6l6mfHBp+yICg3P7lZc1LiFDNCsodyx4V5rsxD6pAMsYDH3x9klLQAZ0AHzWPnaKbLapEtit4PxgKB0mgPX91pTL2iPo8AQQQQBBBFRpK1s7GRJqGp9Y4wuVyRT9438I4R1Ag3pO2Ga28SttHauGGa1GNBrPYMcrLR9iWUl1eknadv5DUKCEaMsCyUoAK6z8BzRMgCCCCAIIIIAggggCCCCAIIIIAggggCCCCAx2mZP9vaZ/5cp/BOY/COfLdyj9dvEx0Vpdq2h+YeMib+Uc627lH67eJgOg/JP6Pl/OoRY7iBSzsNk+eP/VaK7yT+j5fzqETNwjjepy6xarQac2+tAaWMd5ULEWsjTF40sGn7wpQc5NI2DMAKk0AjOadVrbJm2dKJJZGV5zji4ZouGIzqSKUgM35SrMa6OnqaHfZctjtV6d9OEY+kRlLLIFoMqRVnkWe6xd8WmOnFrXLHGmfRGrgCCPCYg6X0jvSVUBpjEJLWvGY5dgxJ5hAM6Z0iVKypVDPmYLruDW7DYB3mg1xJ0ZYBJQKCScyxzYnFmJ2k5/lSI+h9GCUWmO1+c/HbZ+yuxRFpAEEBhBmqM2HeIBcEMm1J9tfaH5wj6fK+9l+2v5wEmCGfpSUrfSm28Pzhv+kZP3sv2h+cBKgiIdJyfvU9oR5/Ssn71O+AmQRC/pWT94vfCG0xJH6VO8wFhBFWdOSfvZXtH8o8GnZX3kr2z/lgLWCK1dMSz68r/EP+WHF0kp1y/wDEH5QE6CIq2yupex1h1JpPq+8fnAZLSD1ttoXYiHvkWgRz7buUfrt4mPvluBGkbSaG6bPLxpgGuWjCu2kfA7dyj9dvEwH0/cZ5RrPY7KkllZmGdAaeEMSt3UlXLpaJ61mTGuhEuhZjXyoqta8XGursgggJE7yiymFDaLRTXRVFeatIRO3eWd1uNOtN3YLopTKnBgggE2fdvY0W6r2gKNVE+MuHDu7sf2p/sy/9KCCA8/rzY/tT+6X/AKcM/wBcLBvm+Ezy126KhOCK1NPq8yczzCCCAWd2dg1icekS/wDTj0bstHfdzPZT/TjyCA9/rno7VLmjooPBY9G7ixDim0DoZoIIB5PKJZxlNtPfXxEKbyjWY5zLSfZ/yQQQDZ3e2I5m0HtH+SD+vdh2Wj2v/rBBAejd3YPsTj0sfyhQ3e6P+6c9NT8IIID3+v2jv1evStfhDieUXR4ys49gflBBAODylWD9X/hj3zlaP/Vz3GCCAQfKNo79WPcYSfKFo39WPcfyjyCA8PlB0dqkzB0Ej4QnzgWD7NoHRMePYIBC7vdHi+VlTL7ZuzMzVCsoz2BjHyq1zAXcjIsSO0mCCA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0" y="-1685538"/>
            <a:ext cx="35242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result for 3m innovation cent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8" descr="Image result for 3m innovation cent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51520" y="2057788"/>
            <a:ext cx="8892479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Cell </a:t>
            </a:r>
            <a:r>
              <a:rPr lang="en-GB" sz="2000" dirty="0"/>
              <a:t>Therapy Catapult (</a:t>
            </a:r>
            <a:r>
              <a:rPr lang="en-GB" sz="2000" dirty="0">
                <a:hlinkClick r:id="rId5"/>
              </a:rPr>
              <a:t>https://ct.catapult.org.uk/</a:t>
            </a:r>
            <a:r>
              <a:rPr lang="en-GB" sz="2000" dirty="0"/>
              <a:t>) </a:t>
            </a:r>
            <a:endParaRPr lang="en-GB" sz="2000" dirty="0" smtClean="0"/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High </a:t>
            </a:r>
            <a:r>
              <a:rPr lang="en-GB" sz="2000" dirty="0"/>
              <a:t>Value </a:t>
            </a:r>
            <a:r>
              <a:rPr lang="en-GB" sz="2000" dirty="0" smtClean="0"/>
              <a:t>Manufacturing Catapults</a:t>
            </a:r>
            <a:r>
              <a:rPr lang="en-GB" sz="2000" dirty="0"/>
              <a:t> (</a:t>
            </a:r>
            <a:r>
              <a:rPr lang="en-GB" sz="2000" dirty="0">
                <a:hlinkClick r:id="rId6"/>
              </a:rPr>
              <a:t>https://hvm.catapult.org.uk/</a:t>
            </a:r>
            <a:r>
              <a:rPr lang="en-GB" sz="2000" dirty="0"/>
              <a:t>) 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Offshore </a:t>
            </a:r>
            <a:r>
              <a:rPr lang="en-GB" sz="2000" dirty="0"/>
              <a:t>Renewable Energy Catapult (</a:t>
            </a:r>
            <a:r>
              <a:rPr lang="en-GB" sz="2000" dirty="0">
                <a:hlinkClick r:id="rId7"/>
              </a:rPr>
              <a:t>https://ore.catapult.org.uk/</a:t>
            </a:r>
            <a:r>
              <a:rPr lang="en-GB" sz="2000" dirty="0"/>
              <a:t>) 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Satellite </a:t>
            </a:r>
            <a:r>
              <a:rPr lang="en-GB" sz="2000" dirty="0"/>
              <a:t>Applications Catapult (</a:t>
            </a:r>
            <a:r>
              <a:rPr lang="en-GB" sz="2000" dirty="0">
                <a:hlinkClick r:id="rId8"/>
              </a:rPr>
              <a:t>https://sa.catapult.org.uk/</a:t>
            </a:r>
            <a:r>
              <a:rPr lang="en-GB" sz="2000" dirty="0"/>
              <a:t>)  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Digital </a:t>
            </a:r>
            <a:r>
              <a:rPr lang="en-GB" sz="2000" dirty="0"/>
              <a:t>Catapult (</a:t>
            </a:r>
            <a:r>
              <a:rPr lang="en-GB" sz="2000" dirty="0">
                <a:hlinkClick r:id="rId9"/>
              </a:rPr>
              <a:t>https://digital.catapult.org.uk/</a:t>
            </a:r>
            <a:r>
              <a:rPr lang="en-GB" sz="2000" dirty="0"/>
              <a:t>) </a:t>
            </a:r>
            <a:endParaRPr lang="en-GB" sz="2000" dirty="0" smtClean="0"/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Transport </a:t>
            </a:r>
            <a:r>
              <a:rPr lang="en-GB" sz="2000" dirty="0"/>
              <a:t>Systems Catapult (</a:t>
            </a:r>
            <a:r>
              <a:rPr lang="en-GB" sz="2000" dirty="0">
                <a:hlinkClick r:id="rId10"/>
              </a:rPr>
              <a:t>https://ts.catapult.org.uk/)</a:t>
            </a:r>
            <a:r>
              <a:rPr lang="en-GB" sz="2000" dirty="0"/>
              <a:t> 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dirty="0" smtClean="0"/>
              <a:t>Future </a:t>
            </a:r>
            <a:r>
              <a:rPr lang="en-GB" sz="2000" dirty="0"/>
              <a:t>Cities Catapult (</a:t>
            </a:r>
            <a:r>
              <a:rPr lang="en-GB" sz="2000" dirty="0">
                <a:hlinkClick r:id="rId11"/>
              </a:rPr>
              <a:t>https://futurecities.catapult.org.uk/</a:t>
            </a:r>
            <a:r>
              <a:rPr lang="en-GB" sz="2000" dirty="0"/>
              <a:t>) in London </a:t>
            </a:r>
            <a:endParaRPr lang="en-GB" sz="2000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726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357</TotalTime>
  <Words>178</Words>
  <Application>Microsoft Office PowerPoint</Application>
  <PresentationFormat>On-screen Show (4:3)</PresentationFormat>
  <Paragraphs>28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Theme</vt:lpstr>
      <vt:lpstr>PowerPoint Presentation</vt:lpstr>
      <vt:lpstr>Income from collaboration 2003-13 (real terms) </vt:lpstr>
      <vt:lpstr>A front door for business</vt:lpstr>
      <vt:lpstr>Innovation Vouchers</vt:lpstr>
      <vt:lpstr>Shared space</vt:lpstr>
      <vt:lpstr>Catapult Centres</vt:lpstr>
    </vt:vector>
  </TitlesOfParts>
  <Company>Universities UK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vivienne</dc:creator>
  <cp:lastModifiedBy>vivienne.stern</cp:lastModifiedBy>
  <cp:revision>9</cp:revision>
  <dcterms:created xsi:type="dcterms:W3CDTF">2015-03-01T10:37:09Z</dcterms:created>
  <dcterms:modified xsi:type="dcterms:W3CDTF">2015-03-03T17:23:20Z</dcterms:modified>
</cp:coreProperties>
</file>